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9" r:id="rId4"/>
    <p:sldId id="296" r:id="rId5"/>
    <p:sldId id="260" r:id="rId6"/>
    <p:sldId id="261" r:id="rId7"/>
    <p:sldId id="262" r:id="rId8"/>
    <p:sldId id="263" r:id="rId9"/>
    <p:sldId id="295" r:id="rId10"/>
    <p:sldId id="297" r:id="rId11"/>
    <p:sldId id="298" r:id="rId12"/>
    <p:sldId id="299" r:id="rId13"/>
    <p:sldId id="300" r:id="rId14"/>
    <p:sldId id="301" r:id="rId15"/>
    <p:sldId id="303" r:id="rId16"/>
    <p:sldId id="304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68" r:id="rId28"/>
    <p:sldId id="269" r:id="rId29"/>
    <p:sldId id="270" r:id="rId30"/>
    <p:sldId id="316" r:id="rId31"/>
    <p:sldId id="317" r:id="rId32"/>
    <p:sldId id="318" r:id="rId33"/>
    <p:sldId id="319" r:id="rId34"/>
    <p:sldId id="320" r:id="rId35"/>
    <p:sldId id="321" r:id="rId36"/>
    <p:sldId id="323" r:id="rId37"/>
    <p:sldId id="324" r:id="rId38"/>
    <p:sldId id="322" r:id="rId39"/>
    <p:sldId id="325" r:id="rId40"/>
    <p:sldId id="272" r:id="rId41"/>
    <p:sldId id="273" r:id="rId42"/>
    <p:sldId id="326" r:id="rId43"/>
    <p:sldId id="327" r:id="rId44"/>
    <p:sldId id="328" r:id="rId45"/>
    <p:sldId id="277" r:id="rId46"/>
    <p:sldId id="329" r:id="rId47"/>
    <p:sldId id="330" r:id="rId48"/>
    <p:sldId id="331" r:id="rId49"/>
    <p:sldId id="332" r:id="rId50"/>
    <p:sldId id="333" r:id="rId51"/>
    <p:sldId id="274" r:id="rId52"/>
    <p:sldId id="279" r:id="rId53"/>
    <p:sldId id="334" r:id="rId54"/>
    <p:sldId id="280" r:id="rId55"/>
    <p:sldId id="335" r:id="rId56"/>
    <p:sldId id="358" r:id="rId57"/>
    <p:sldId id="337" r:id="rId58"/>
    <p:sldId id="336" r:id="rId59"/>
    <p:sldId id="338" r:id="rId60"/>
    <p:sldId id="359" r:id="rId61"/>
    <p:sldId id="342" r:id="rId62"/>
    <p:sldId id="340" r:id="rId63"/>
    <p:sldId id="341" r:id="rId64"/>
    <p:sldId id="360" r:id="rId65"/>
    <p:sldId id="275" r:id="rId66"/>
    <p:sldId id="276" r:id="rId67"/>
    <p:sldId id="281" r:id="rId68"/>
    <p:sldId id="28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283" r:id="rId85"/>
    <p:sldId id="284" r:id="rId86"/>
    <p:sldId id="285" r:id="rId87"/>
    <p:sldId id="286" r:id="rId88"/>
    <p:sldId id="287" r:id="rId89"/>
    <p:sldId id="289" r:id="rId90"/>
    <p:sldId id="288" r:id="rId91"/>
    <p:sldId id="290" r:id="rId92"/>
    <p:sldId id="291" r:id="rId93"/>
    <p:sldId id="292" r:id="rId94"/>
    <p:sldId id="293" r:id="rId95"/>
    <p:sldId id="294" r:id="rId9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8" autoAdjust="0"/>
  </p:normalViewPr>
  <p:slideViewPr>
    <p:cSldViewPr>
      <p:cViewPr>
        <p:scale>
          <a:sx n="118" d="100"/>
          <a:sy n="118" d="100"/>
        </p:scale>
        <p:origin x="-298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9F0A8-0FD0-4432-9785-C2D113138D3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00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F5E2-A498-40AB-AAF9-A4DCBA69E3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7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5975D-AEA5-4B48-A96F-6A9DBB1B5C4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1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AFAB-B9CC-43E6-86B9-2EECE56A3165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29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A7803-71EF-41B9-925F-535D3678A65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3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8FF3B-0A27-4B2D-87BA-410C8829435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7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4F11D-6893-41BD-B629-E97A9357553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79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FFD8D-2E75-47FE-8077-4FEC5095B062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6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522E9-E81E-4944-A154-5FB74E38726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778EE-E86C-4A90-8F73-A09D3D2F554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4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7E953-A835-47ED-BF02-DC9CF33BE4E8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07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2AEAD2D-4F22-49D7-A227-1690561A5F0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4" Type="http://schemas.openxmlformats.org/officeDocument/2006/relationships/hyperlink" Target="http://eclipse.org/downloads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l-ssl.google.com/android/eclipse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9" descr="PAGINA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788"/>
            <a:ext cx="9251950" cy="6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4427538" y="19891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b="1">
              <a:latin typeface="Helvetica" pitchFamily="2" charset="0"/>
            </a:endParaRPr>
          </a:p>
        </p:txBody>
      </p:sp>
      <p:sp>
        <p:nvSpPr>
          <p:cNvPr id="2052" name="Rectangle 15"/>
          <p:cNvSpPr>
            <a:spLocks noChangeArrowheads="1"/>
          </p:cNvSpPr>
          <p:nvPr/>
        </p:nvSpPr>
        <p:spPr bwMode="auto">
          <a:xfrm>
            <a:off x="5003800" y="1989138"/>
            <a:ext cx="32369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3600">
                <a:solidFill>
                  <a:srgbClr val="C9DB03"/>
                </a:solidFill>
                <a:latin typeface="Avenir LT Std 55 Roman" pitchFamily="34" charset="0"/>
              </a:rPr>
              <a:t>Curso Android</a:t>
            </a:r>
            <a:r>
              <a:rPr lang="es-ES" sz="3600">
                <a:latin typeface="Avenir LT Std 55 Roman" pitchFamily="34" charset="0"/>
              </a:rPr>
              <a:t> </a:t>
            </a: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5580063" y="2420938"/>
            <a:ext cx="31507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rgbClr val="C9DB03"/>
                </a:solidFill>
                <a:latin typeface="Avenir LT Std 55 Roman" pitchFamily="34" charset="0"/>
              </a:rPr>
              <a:t>Edición </a:t>
            </a:r>
            <a:r>
              <a:rPr lang="es-ES" sz="4000" b="1" dirty="0" smtClean="0">
                <a:solidFill>
                  <a:schemeClr val="bg1"/>
                </a:solidFill>
                <a:latin typeface="Avenir LT Std 55 Roman" pitchFamily="34" charset="0"/>
              </a:rPr>
              <a:t>2013</a:t>
            </a:r>
            <a:endParaRPr lang="es-ES" sz="4000" b="1" dirty="0">
              <a:solidFill>
                <a:schemeClr val="bg1"/>
              </a:solidFill>
              <a:latin typeface="Avenir LT Std 55 Roman" pitchFamily="34" charset="0"/>
            </a:endParaRPr>
          </a:p>
        </p:txBody>
      </p:sp>
      <p:pic>
        <p:nvPicPr>
          <p:cNvPr id="2054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6021388"/>
            <a:ext cx="647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093296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611560" y="1268760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ADB – </a:t>
            </a:r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_tradnl" dirty="0" err="1" smtClean="0"/>
              <a:t>Debug</a:t>
            </a:r>
            <a:r>
              <a:rPr lang="es-ES_tradnl" dirty="0" smtClean="0"/>
              <a:t> </a:t>
            </a:r>
            <a:r>
              <a:rPr lang="es-ES" dirty="0" smtClean="0"/>
              <a:t>Bridge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979712" y="1988840"/>
            <a:ext cx="69127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Sintaxis: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-d | -e | -s Son necesarios cuando tenemos mas de un dispositivo conectado y necesitamos especificar cual de ellos es el destino del comando.</a:t>
            </a:r>
          </a:p>
          <a:p>
            <a:endParaRPr lang="es-ES" dirty="0"/>
          </a:p>
          <a:p>
            <a:r>
              <a:rPr lang="es-ES" dirty="0" smtClean="0">
                <a:solidFill>
                  <a:srgbClr val="FF0000"/>
                </a:solidFill>
              </a:rPr>
              <a:t>-d </a:t>
            </a:r>
            <a:r>
              <a:rPr lang="es-ES" dirty="0" smtClean="0"/>
              <a:t>Cuando es el único dispositivo USB.</a:t>
            </a:r>
          </a:p>
          <a:p>
            <a:r>
              <a:rPr lang="es-ES" dirty="0" smtClean="0">
                <a:solidFill>
                  <a:srgbClr val="FF0000"/>
                </a:solidFill>
              </a:rPr>
              <a:t>-e </a:t>
            </a:r>
            <a:r>
              <a:rPr lang="es-ES" dirty="0" smtClean="0"/>
              <a:t>Cunado solo hay un Emulador.</a:t>
            </a:r>
          </a:p>
          <a:p>
            <a:r>
              <a:rPr lang="es-ES" dirty="0" smtClean="0">
                <a:solidFill>
                  <a:srgbClr val="FF0000"/>
                </a:solidFill>
              </a:rPr>
              <a:t>-s </a:t>
            </a:r>
            <a:r>
              <a:rPr lang="es-ES" dirty="0" smtClean="0"/>
              <a:t>El dispositivo cuyo número de serie es el q especificamos.</a:t>
            </a:r>
          </a:p>
        </p:txBody>
      </p:sp>
      <p:pic>
        <p:nvPicPr>
          <p:cNvPr id="4" name="Imagen 3" descr="Captura de pantalla 2013-05-27 a la(s) 11.52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492896"/>
            <a:ext cx="531516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9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764704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755576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ADB – </a:t>
            </a:r>
            <a:r>
              <a:rPr lang="es-ES" dirty="0" err="1"/>
              <a:t>Android</a:t>
            </a:r>
            <a:r>
              <a:rPr lang="es-ES" dirty="0"/>
              <a:t> </a:t>
            </a:r>
            <a:r>
              <a:rPr lang="es-ES_tradnl" dirty="0" err="1"/>
              <a:t>Debug</a:t>
            </a:r>
            <a:r>
              <a:rPr lang="es-ES_tradnl" dirty="0"/>
              <a:t> </a:t>
            </a:r>
            <a:r>
              <a:rPr lang="es-ES" dirty="0"/>
              <a:t>Bridge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115616" y="1988840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Ejemplos:</a:t>
            </a:r>
          </a:p>
          <a:p>
            <a:endParaRPr lang="es-ES" dirty="0"/>
          </a:p>
          <a:p>
            <a:r>
              <a:rPr lang="es-ES" dirty="0" err="1"/>
              <a:t>a</a:t>
            </a:r>
            <a:r>
              <a:rPr lang="es-ES" dirty="0" err="1" smtClean="0"/>
              <a:t>db</a:t>
            </a:r>
            <a:r>
              <a:rPr lang="es-ES" dirty="0" smtClean="0"/>
              <a:t> </a:t>
            </a:r>
            <a:r>
              <a:rPr lang="es-ES" dirty="0" err="1" smtClean="0"/>
              <a:t>devices</a:t>
            </a:r>
            <a:r>
              <a:rPr lang="es-ES" dirty="0" smtClean="0"/>
              <a:t>, lista los dispositivos conectados. [</a:t>
            </a:r>
            <a:r>
              <a:rPr lang="es-ES" dirty="0" err="1" smtClean="0"/>
              <a:t>serialNumber</a:t>
            </a:r>
            <a:r>
              <a:rPr lang="es-ES" dirty="0" smtClean="0"/>
              <a:t>] [</a:t>
            </a:r>
            <a:r>
              <a:rPr lang="es-ES" dirty="0" err="1" smtClean="0"/>
              <a:t>state</a:t>
            </a:r>
            <a:r>
              <a:rPr lang="es-ES" dirty="0" smtClean="0"/>
              <a:t>]</a:t>
            </a:r>
          </a:p>
          <a:p>
            <a:endParaRPr lang="es-ES" dirty="0"/>
          </a:p>
          <a:p>
            <a:r>
              <a:rPr lang="es-ES" dirty="0" err="1"/>
              <a:t>s</a:t>
            </a:r>
            <a:r>
              <a:rPr lang="es-ES" dirty="0" err="1" smtClean="0"/>
              <a:t>tate</a:t>
            </a:r>
            <a:r>
              <a:rPr lang="es-ES" dirty="0" smtClean="0"/>
              <a:t>, offline indica desconectado o sin respuesta, </a:t>
            </a:r>
            <a:r>
              <a:rPr lang="es-ES" dirty="0" err="1" smtClean="0"/>
              <a:t>device</a:t>
            </a:r>
            <a:r>
              <a:rPr lang="es-ES" dirty="0" smtClean="0"/>
              <a:t> indica que el servidor está operativo, no </a:t>
            </a:r>
            <a:r>
              <a:rPr lang="es-ES" dirty="0" err="1" smtClean="0"/>
              <a:t>device</a:t>
            </a:r>
            <a:r>
              <a:rPr lang="es-ES" dirty="0" smtClean="0"/>
              <a:t>, no hay ningún emulador/dispositivo conectado. </a:t>
            </a:r>
          </a:p>
        </p:txBody>
      </p:sp>
      <p:pic>
        <p:nvPicPr>
          <p:cNvPr id="2" name="Imagen 1" descr="Captura de pantalla 2013-05-27 a la(s) 11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37112"/>
            <a:ext cx="2794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467544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ADB – </a:t>
            </a:r>
            <a:r>
              <a:rPr lang="es-ES" dirty="0" err="1"/>
              <a:t>Android</a:t>
            </a:r>
            <a:r>
              <a:rPr lang="es-ES" dirty="0"/>
              <a:t> </a:t>
            </a:r>
            <a:r>
              <a:rPr lang="es-ES_tradnl" dirty="0" err="1"/>
              <a:t>Debug</a:t>
            </a:r>
            <a:r>
              <a:rPr lang="es-ES_tradnl" dirty="0"/>
              <a:t> </a:t>
            </a:r>
            <a:r>
              <a:rPr lang="es-ES" dirty="0"/>
              <a:t>Bridge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763688" y="1988840"/>
            <a:ext cx="7272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Ejemplos:</a:t>
            </a:r>
          </a:p>
          <a:p>
            <a:endParaRPr lang="es-ES" dirty="0"/>
          </a:p>
          <a:p>
            <a:r>
              <a:rPr lang="es-ES" dirty="0" err="1"/>
              <a:t>a</a:t>
            </a:r>
            <a:r>
              <a:rPr lang="es-ES" dirty="0" err="1" smtClean="0"/>
              <a:t>db</a:t>
            </a:r>
            <a:r>
              <a:rPr lang="es-ES" dirty="0" smtClean="0"/>
              <a:t> –</a:t>
            </a:r>
            <a:r>
              <a:rPr lang="es-ES_tradnl" dirty="0" smtClean="0"/>
              <a:t>s&lt;serial&gt; &lt;</a:t>
            </a:r>
            <a:r>
              <a:rPr lang="es-ES_tradnl" dirty="0" err="1" smtClean="0"/>
              <a:t>command</a:t>
            </a:r>
            <a:r>
              <a:rPr lang="es-ES_tradnl" dirty="0" smtClean="0"/>
              <a:t>&gt;, Permite ejecutar comandos en un dispositivo.</a:t>
            </a:r>
          </a:p>
          <a:p>
            <a:endParaRPr lang="es-ES_tradnl" dirty="0"/>
          </a:p>
          <a:p>
            <a:r>
              <a:rPr lang="es-ES" dirty="0" err="1" smtClean="0"/>
              <a:t>adb</a:t>
            </a:r>
            <a:r>
              <a:rPr lang="es-ES" dirty="0" smtClean="0"/>
              <a:t> –s&lt;serial&gt; </a:t>
            </a:r>
            <a:r>
              <a:rPr lang="es-ES" dirty="0" err="1" smtClean="0"/>
              <a:t>install</a:t>
            </a:r>
            <a:r>
              <a:rPr lang="es-ES" dirty="0" smtClean="0"/>
              <a:t> </a:t>
            </a:r>
            <a:r>
              <a:rPr lang="es-ES" dirty="0" err="1" smtClean="0"/>
              <a:t>myfirstapp.apk</a:t>
            </a:r>
            <a:r>
              <a:rPr lang="es-ES" dirty="0" smtClean="0"/>
              <a:t>, instala la aplicación </a:t>
            </a:r>
            <a:r>
              <a:rPr lang="es-ES" dirty="0" err="1" smtClean="0"/>
              <a:t>myfirstapp</a:t>
            </a:r>
            <a:r>
              <a:rPr lang="es-ES" dirty="0" smtClean="0"/>
              <a:t> en el dispositivo.</a:t>
            </a:r>
          </a:p>
          <a:p>
            <a:endParaRPr lang="es-ES" dirty="0"/>
          </a:p>
          <a:p>
            <a:r>
              <a:rPr lang="es-ES" dirty="0" err="1"/>
              <a:t>adb</a:t>
            </a:r>
            <a:r>
              <a:rPr lang="es-ES" dirty="0"/>
              <a:t> –s&lt;serial&gt; </a:t>
            </a:r>
            <a:r>
              <a:rPr lang="es-ES" dirty="0" err="1" smtClean="0"/>
              <a:t>pull</a:t>
            </a:r>
            <a:r>
              <a:rPr lang="es-ES" dirty="0" smtClean="0"/>
              <a:t> &lt;</a:t>
            </a:r>
            <a:r>
              <a:rPr lang="es-ES" dirty="0" err="1" smtClean="0"/>
              <a:t>remote</a:t>
            </a:r>
            <a:r>
              <a:rPr lang="es-ES" dirty="0" smtClean="0"/>
              <a:t>&gt; &lt;local&gt;, copia el fichero o directorio </a:t>
            </a:r>
            <a:r>
              <a:rPr lang="es-ES" dirty="0" err="1" smtClean="0"/>
              <a:t>remote</a:t>
            </a:r>
            <a:r>
              <a:rPr lang="es-ES" dirty="0" smtClean="0"/>
              <a:t>, situado en la </a:t>
            </a:r>
            <a:r>
              <a:rPr lang="es-ES" dirty="0" err="1" smtClean="0"/>
              <a:t>raiz</a:t>
            </a:r>
            <a:r>
              <a:rPr lang="es-ES" dirty="0" smtClean="0"/>
              <a:t> del dispositivo en local del ordenador.</a:t>
            </a:r>
          </a:p>
          <a:p>
            <a:endParaRPr lang="es-ES" dirty="0"/>
          </a:p>
          <a:p>
            <a:r>
              <a:rPr lang="es-ES" dirty="0" err="1"/>
              <a:t>adb</a:t>
            </a:r>
            <a:r>
              <a:rPr lang="es-ES" dirty="0"/>
              <a:t> –s&lt;serial&gt; </a:t>
            </a:r>
            <a:r>
              <a:rPr lang="es-ES" dirty="0" err="1" smtClean="0"/>
              <a:t>push</a:t>
            </a:r>
            <a:r>
              <a:rPr lang="es-ES" dirty="0" smtClean="0"/>
              <a:t>, inversa de </a:t>
            </a:r>
            <a:r>
              <a:rPr lang="es-ES" dirty="0" err="1" smtClean="0"/>
              <a:t>pull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err="1"/>
              <a:t>adb</a:t>
            </a:r>
            <a:r>
              <a:rPr lang="es-ES" dirty="0"/>
              <a:t> –s&lt;serial&gt; </a:t>
            </a:r>
            <a:r>
              <a:rPr lang="es-ES" dirty="0" err="1" smtClean="0"/>
              <a:t>shell</a:t>
            </a:r>
            <a:r>
              <a:rPr lang="es-ES" dirty="0" smtClean="0"/>
              <a:t>, abre una </a:t>
            </a:r>
            <a:r>
              <a:rPr lang="es-ES" dirty="0" err="1" smtClean="0"/>
              <a:t>linea</a:t>
            </a:r>
            <a:r>
              <a:rPr lang="es-ES" dirty="0" smtClean="0"/>
              <a:t> de comandos dentro del dispositivo.</a:t>
            </a:r>
          </a:p>
        </p:txBody>
      </p:sp>
    </p:spTree>
    <p:extLst>
      <p:ext uri="{BB962C8B-B14F-4D97-AF65-F5344CB8AC3E}">
        <p14:creationId xmlns:p14="http://schemas.microsoft.com/office/powerpoint/2010/main" val="2938976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92696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1187624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ADT – </a:t>
            </a:r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Toolkit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259632" y="2060848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Provee de una interfaz gráfica para realizar las tareas de </a:t>
            </a:r>
            <a:r>
              <a:rPr lang="es-ES" dirty="0" err="1" smtClean="0"/>
              <a:t>prototipado</a:t>
            </a:r>
            <a:r>
              <a:rPr lang="es-ES" dirty="0" smtClean="0"/>
              <a:t>, diseño y desarrollo de las interfaces de usuario de las aplicaciones </a:t>
            </a:r>
            <a:r>
              <a:rPr lang="es-ES" dirty="0" err="1" smtClean="0"/>
              <a:t>Android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Integración del SDK de </a:t>
            </a:r>
            <a:r>
              <a:rPr lang="es-ES" dirty="0" err="1" smtClean="0"/>
              <a:t>Android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Traceview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Android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Hierarchy</a:t>
            </a:r>
            <a:r>
              <a:rPr lang="es-ES" dirty="0" smtClean="0"/>
              <a:t> </a:t>
            </a:r>
            <a:r>
              <a:rPr lang="es-ES" dirty="0" err="1" smtClean="0"/>
              <a:t>Viewer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Pixel </a:t>
            </a:r>
            <a:r>
              <a:rPr lang="es-ES" dirty="0" err="1" smtClean="0"/>
              <a:t>Perfect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DDMS.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Adb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ProGuard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8419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683568" y="1196752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ADT – </a:t>
            </a:r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Toolkit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763688" y="1988840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Editor de Código.</a:t>
            </a:r>
          </a:p>
          <a:p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Editor Gráfico.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Editor </a:t>
            </a:r>
            <a:r>
              <a:rPr lang="es-ES" dirty="0" err="1" smtClean="0"/>
              <a:t>Android</a:t>
            </a:r>
            <a:r>
              <a:rPr lang="es-ES" dirty="0" smtClean="0"/>
              <a:t> </a:t>
            </a:r>
            <a:r>
              <a:rPr lang="es-ES" dirty="0" err="1" smtClean="0"/>
              <a:t>Manifest</a:t>
            </a: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Editor Menú.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Editor de Recursos.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Editor XML.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Otras acciones.</a:t>
            </a:r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Distribución.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Compilar.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Firmar.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/>
              <a:t>Debuguear</a:t>
            </a:r>
            <a:endParaRPr lang="es-ES" dirty="0" smtClean="0"/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Testear.</a:t>
            </a:r>
          </a:p>
        </p:txBody>
      </p:sp>
    </p:spTree>
    <p:extLst>
      <p:ext uri="{BB962C8B-B14F-4D97-AF65-F5344CB8AC3E}">
        <p14:creationId xmlns:p14="http://schemas.microsoft.com/office/powerpoint/2010/main" val="200550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764704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971600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Android</a:t>
            </a:r>
            <a:r>
              <a:rPr lang="es-ES_tradnl" dirty="0" smtClean="0"/>
              <a:t>. (Integrada en ADT)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763688" y="198884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 herramienta nos permite: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Gestionar </a:t>
            </a:r>
            <a:r>
              <a:rPr lang="es-ES" dirty="0" err="1" smtClean="0"/>
              <a:t>ADVs</a:t>
            </a:r>
            <a:r>
              <a:rPr lang="es-ES" dirty="0" smtClean="0"/>
              <a:t>, </a:t>
            </a:r>
            <a:r>
              <a:rPr lang="es-ES" dirty="0" err="1" smtClean="0"/>
              <a:t>Android</a:t>
            </a:r>
            <a:r>
              <a:rPr lang="es-ES" dirty="0" smtClean="0"/>
              <a:t> Virtual </a:t>
            </a:r>
            <a:r>
              <a:rPr lang="es-ES" dirty="0" err="1" smtClean="0"/>
              <a:t>Devices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Crear y actualizar proyectos.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Actualizar el SDK</a:t>
            </a:r>
          </a:p>
        </p:txBody>
      </p:sp>
      <p:pic>
        <p:nvPicPr>
          <p:cNvPr id="2" name="Imagen 1" descr="Captura de pantalla 2013-05-27 a la(s) 16.30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212976"/>
            <a:ext cx="6192688" cy="35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1187624" y="1268760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bgmr</a:t>
            </a:r>
            <a:r>
              <a:rPr lang="es-ES_tradnl" dirty="0" smtClean="0"/>
              <a:t>. (</a:t>
            </a:r>
            <a:r>
              <a:rPr lang="es-ES_tradnl" dirty="0" err="1" smtClean="0"/>
              <a:t>Backup</a:t>
            </a:r>
            <a:r>
              <a:rPr lang="es-ES_tradnl" dirty="0" smtClean="0"/>
              <a:t> Manager)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763688" y="1988840"/>
            <a:ext cx="727280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 herramienta nos permite:</a:t>
            </a:r>
          </a:p>
          <a:p>
            <a:endParaRPr lang="es-ES" dirty="0"/>
          </a:p>
          <a:p>
            <a:r>
              <a:rPr lang="es-ES" dirty="0" smtClean="0"/>
              <a:t>Gestionar el gestor de copias de seguridad de los dispositivos </a:t>
            </a:r>
            <a:r>
              <a:rPr lang="es-ES" dirty="0" err="1" smtClean="0"/>
              <a:t>android</a:t>
            </a:r>
            <a:r>
              <a:rPr lang="es-ES" dirty="0" smtClean="0"/>
              <a:t>, evitando tener que realizar las tareas de limpieza de estos datos cada vez que queremos realizar una prueba en el dispositivo.</a:t>
            </a:r>
          </a:p>
          <a:p>
            <a:endParaRPr lang="es-ES" dirty="0"/>
          </a:p>
          <a:p>
            <a:r>
              <a:rPr lang="es-ES" dirty="0" smtClean="0"/>
              <a:t>Ejecutar una copia.</a:t>
            </a:r>
          </a:p>
          <a:p>
            <a:r>
              <a:rPr lang="es-ES" dirty="0" err="1"/>
              <a:t>a</a:t>
            </a:r>
            <a:r>
              <a:rPr lang="es-ES" dirty="0" err="1" smtClean="0"/>
              <a:t>db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dirty="0" smtClean="0"/>
              <a:t> </a:t>
            </a:r>
            <a:r>
              <a:rPr lang="es-ES" dirty="0" err="1" smtClean="0"/>
              <a:t>bmgr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r>
              <a:rPr lang="es-ES" dirty="0" smtClean="0"/>
              <a:t> &lt;</a:t>
            </a:r>
            <a:r>
              <a:rPr lang="es-ES" dirty="0" err="1" smtClean="0"/>
              <a:t>packagename</a:t>
            </a:r>
            <a:r>
              <a:rPr lang="es-ES" dirty="0" smtClean="0"/>
              <a:t>&gt;</a:t>
            </a:r>
          </a:p>
          <a:p>
            <a:endParaRPr lang="es-ES" dirty="0"/>
          </a:p>
          <a:p>
            <a:r>
              <a:rPr lang="es-ES" dirty="0" smtClean="0"/>
              <a:t>Ejecutar restauración.</a:t>
            </a:r>
          </a:p>
          <a:p>
            <a:r>
              <a:rPr lang="es-ES" dirty="0" err="1"/>
              <a:t>adb</a:t>
            </a:r>
            <a:r>
              <a:rPr lang="es-ES" dirty="0"/>
              <a:t> </a:t>
            </a:r>
            <a:r>
              <a:rPr lang="es-ES" dirty="0" err="1"/>
              <a:t>shell</a:t>
            </a:r>
            <a:r>
              <a:rPr lang="es-ES" dirty="0"/>
              <a:t> </a:t>
            </a:r>
            <a:r>
              <a:rPr lang="es-ES" dirty="0" err="1"/>
              <a:t>bmgr</a:t>
            </a:r>
            <a:r>
              <a:rPr lang="es-ES" dirty="0"/>
              <a:t> </a:t>
            </a:r>
            <a:r>
              <a:rPr lang="es-ES" dirty="0" err="1" smtClean="0"/>
              <a:t>restore</a:t>
            </a:r>
            <a:r>
              <a:rPr lang="es-ES" dirty="0" smtClean="0"/>
              <a:t> &lt;</a:t>
            </a:r>
            <a:r>
              <a:rPr lang="es-ES" dirty="0" err="1"/>
              <a:t>packagename</a:t>
            </a:r>
            <a:r>
              <a:rPr lang="es-ES" dirty="0" smtClean="0"/>
              <a:t>&gt;</a:t>
            </a:r>
          </a:p>
          <a:p>
            <a:endParaRPr lang="es-ES" dirty="0"/>
          </a:p>
          <a:p>
            <a:r>
              <a:rPr lang="es-ES" dirty="0" smtClean="0"/>
              <a:t>Eliminar datos.</a:t>
            </a:r>
            <a:endParaRPr lang="es-ES" dirty="0"/>
          </a:p>
          <a:p>
            <a:r>
              <a:rPr lang="es-ES" dirty="0" err="1"/>
              <a:t>adb</a:t>
            </a:r>
            <a:r>
              <a:rPr lang="es-ES" dirty="0"/>
              <a:t> </a:t>
            </a:r>
            <a:r>
              <a:rPr lang="es-ES" dirty="0" err="1"/>
              <a:t>shell</a:t>
            </a:r>
            <a:r>
              <a:rPr lang="es-ES" dirty="0"/>
              <a:t> </a:t>
            </a:r>
            <a:r>
              <a:rPr lang="es-ES" dirty="0" err="1"/>
              <a:t>bmgr</a:t>
            </a:r>
            <a:r>
              <a:rPr lang="es-ES" dirty="0"/>
              <a:t> </a:t>
            </a:r>
            <a:r>
              <a:rPr lang="es-ES" dirty="0" err="1" smtClean="0"/>
              <a:t>wipe</a:t>
            </a:r>
            <a:r>
              <a:rPr lang="es-ES" dirty="0" smtClean="0"/>
              <a:t> &lt;</a:t>
            </a:r>
            <a:r>
              <a:rPr lang="es-ES" dirty="0" err="1"/>
              <a:t>packagename</a:t>
            </a:r>
            <a:r>
              <a:rPr lang="es-ES" dirty="0"/>
              <a:t>&gt;</a:t>
            </a:r>
          </a:p>
          <a:p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7657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827584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Draw</a:t>
            </a:r>
            <a:r>
              <a:rPr lang="es-ES_tradnl" dirty="0" smtClean="0"/>
              <a:t> 9-patch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403648" y="2060848"/>
            <a:ext cx="72728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 herramienta nos permite:</a:t>
            </a:r>
          </a:p>
          <a:p>
            <a:endParaRPr lang="es-ES" dirty="0"/>
          </a:p>
          <a:p>
            <a:r>
              <a:rPr lang="es-ES" dirty="0" smtClean="0"/>
              <a:t>Crear gráficos </a:t>
            </a:r>
            <a:r>
              <a:rPr lang="es-ES" dirty="0" err="1" smtClean="0"/>
              <a:t>NinePatch</a:t>
            </a:r>
            <a:r>
              <a:rPr lang="es-ES" dirty="0" smtClean="0"/>
              <a:t> usando un editor WYSIWYG.</a:t>
            </a:r>
            <a:endParaRPr lang="es-ES" dirty="0"/>
          </a:p>
          <a:p>
            <a:endParaRPr lang="es-ES" dirty="0" smtClean="0"/>
          </a:p>
          <a:p>
            <a:r>
              <a:rPr lang="es-ES_tradnl" dirty="0"/>
              <a:t>Un gráfico </a:t>
            </a:r>
            <a:r>
              <a:rPr lang="es-ES_tradnl" dirty="0" err="1"/>
              <a:t>NinePatchDrawable</a:t>
            </a:r>
            <a:r>
              <a:rPr lang="es-ES_tradnl" dirty="0"/>
              <a:t> es una imagen de mapa de bits </a:t>
            </a:r>
            <a:r>
              <a:rPr lang="es-ES_tradnl" dirty="0" smtClean="0"/>
              <a:t>“</a:t>
            </a:r>
            <a:r>
              <a:rPr lang="es-ES_tradnl" dirty="0" err="1" smtClean="0"/>
              <a:t>estirable</a:t>
            </a:r>
            <a:r>
              <a:rPr lang="es-ES_tradnl" dirty="0" smtClean="0"/>
              <a:t>”, a la que </a:t>
            </a:r>
            <a:r>
              <a:rPr lang="es-ES_tradnl" dirty="0" err="1"/>
              <a:t>Android</a:t>
            </a:r>
            <a:r>
              <a:rPr lang="es-ES_tradnl" dirty="0"/>
              <a:t> va a cambiar automáticamente el tamaño para acomodar </a:t>
            </a:r>
            <a:r>
              <a:rPr lang="es-ES_tradnl" dirty="0" smtClean="0"/>
              <a:t>su </a:t>
            </a:r>
            <a:r>
              <a:rPr lang="es-ES_tradnl" dirty="0"/>
              <a:t>contenido </a:t>
            </a:r>
            <a:r>
              <a:rPr lang="es-ES_tradnl" dirty="0" smtClean="0"/>
              <a:t>a </a:t>
            </a:r>
            <a:r>
              <a:rPr lang="es-ES_tradnl" dirty="0"/>
              <a:t>la vista en la que se ha </a:t>
            </a:r>
            <a:r>
              <a:rPr lang="es-ES_tradnl" dirty="0" smtClean="0"/>
              <a:t>colocado.</a:t>
            </a:r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El </a:t>
            </a:r>
            <a:r>
              <a:rPr lang="es-ES_tradnl" dirty="0"/>
              <a:t>borde se utiliza para definir las zonas </a:t>
            </a:r>
            <a:r>
              <a:rPr lang="es-ES_tradnl" dirty="0" smtClean="0"/>
              <a:t>“</a:t>
            </a:r>
            <a:r>
              <a:rPr lang="es-ES_tradnl" dirty="0" err="1" smtClean="0"/>
              <a:t>estirables</a:t>
            </a:r>
            <a:r>
              <a:rPr lang="es-ES_tradnl" dirty="0" smtClean="0"/>
              <a:t>” </a:t>
            </a:r>
            <a:r>
              <a:rPr lang="es-ES_tradnl" dirty="0"/>
              <a:t>y estáticas de la imagen.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Se </a:t>
            </a:r>
            <a:r>
              <a:rPr lang="es-ES_tradnl" dirty="0"/>
              <a:t>indica una sección extensible dibujando una (o más) </a:t>
            </a:r>
            <a:r>
              <a:rPr lang="es-ES_tradnl" dirty="0" smtClean="0"/>
              <a:t>línea negra </a:t>
            </a:r>
            <a:r>
              <a:rPr lang="es-ES_tradnl" dirty="0"/>
              <a:t>de 1 píxel de </a:t>
            </a:r>
            <a:r>
              <a:rPr lang="es-ES_tradnl" dirty="0" smtClean="0"/>
              <a:t>ancho </a:t>
            </a:r>
            <a:r>
              <a:rPr lang="es-ES_tradnl" dirty="0"/>
              <a:t>en la parte izquierda y la parte superior de la </a:t>
            </a:r>
            <a:r>
              <a:rPr lang="es-ES_tradnl" dirty="0" smtClean="0"/>
              <a:t>frontera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13474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755576" y="1196752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Draw</a:t>
            </a:r>
            <a:r>
              <a:rPr lang="es-ES_tradnl" dirty="0" smtClean="0"/>
              <a:t> 9-patch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259632" y="1844824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Esta herramienta nos permite:</a:t>
            </a:r>
          </a:p>
          <a:p>
            <a:endParaRPr lang="es-ES" dirty="0"/>
          </a:p>
          <a:p>
            <a:r>
              <a:rPr lang="es-ES_tradnl" dirty="0"/>
              <a:t>L</a:t>
            </a:r>
            <a:r>
              <a:rPr lang="es-ES_tradnl" dirty="0" smtClean="0"/>
              <a:t>os demás </a:t>
            </a:r>
            <a:r>
              <a:rPr lang="es-ES_tradnl" dirty="0"/>
              <a:t>píxeles del borde </a:t>
            </a:r>
            <a:r>
              <a:rPr lang="es-ES_tradnl" dirty="0" smtClean="0"/>
              <a:t>deben </a:t>
            </a:r>
            <a:r>
              <a:rPr lang="es-ES_tradnl" dirty="0"/>
              <a:t>ser totalmente </a:t>
            </a:r>
            <a:r>
              <a:rPr lang="es-ES_tradnl" dirty="0" smtClean="0"/>
              <a:t>transparentes </a:t>
            </a:r>
            <a:r>
              <a:rPr lang="es-ES_tradnl" dirty="0"/>
              <a:t>o </a:t>
            </a:r>
            <a:r>
              <a:rPr lang="es-ES_tradnl" dirty="0" smtClean="0"/>
              <a:t>blancos. </a:t>
            </a:r>
          </a:p>
          <a:p>
            <a:endParaRPr lang="es-ES_tradnl" dirty="0"/>
          </a:p>
          <a:p>
            <a:r>
              <a:rPr lang="es-ES_tradnl" dirty="0" smtClean="0"/>
              <a:t>Su </a:t>
            </a:r>
            <a:r>
              <a:rPr lang="es-ES_tradnl" dirty="0"/>
              <a:t>tamaño relativo se mantiene igual, por lo que las secciones más importantes son siempre </a:t>
            </a:r>
            <a:r>
              <a:rPr lang="es-ES_tradnl" dirty="0" smtClean="0"/>
              <a:t>las </a:t>
            </a:r>
            <a:r>
              <a:rPr lang="es-ES_tradnl" dirty="0"/>
              <a:t>más grandes.</a:t>
            </a:r>
            <a:endParaRPr lang="es-ES" dirty="0"/>
          </a:p>
        </p:txBody>
      </p:sp>
      <p:pic>
        <p:nvPicPr>
          <p:cNvPr id="2" name="Imagen 1" descr="Captura de pantalla 2013-05-27 a la(s) 16.4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293096"/>
            <a:ext cx="2328292" cy="2056555"/>
          </a:xfrm>
          <a:prstGeom prst="rect">
            <a:avLst/>
          </a:prstGeom>
        </p:spPr>
      </p:pic>
      <p:pic>
        <p:nvPicPr>
          <p:cNvPr id="4" name="Imagen 3" descr="Captura de pantalla 2013-05-27 a la(s) 16.49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365104"/>
            <a:ext cx="2315592" cy="20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107504" y="1556792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smtClean="0"/>
              <a:t>Emulador.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5" name="Imagen 4" descr="Captura de pantalla 2013-05-27 a la(s) 16.5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49235"/>
            <a:ext cx="7596336" cy="58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1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12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512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1 CuadroTexto"/>
          <p:cNvSpPr txBox="1">
            <a:spLocks noChangeArrowheads="1"/>
          </p:cNvSpPr>
          <p:nvPr/>
        </p:nvSpPr>
        <p:spPr bwMode="auto">
          <a:xfrm>
            <a:off x="2771800" y="1196752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¿Qué es Android?</a:t>
            </a:r>
          </a:p>
        </p:txBody>
      </p:sp>
      <p:pic>
        <p:nvPicPr>
          <p:cNvPr id="5127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1"/>
            <a:ext cx="7776864" cy="235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3 CuadroTexto"/>
          <p:cNvSpPr txBox="1">
            <a:spLocks noChangeArrowheads="1"/>
          </p:cNvSpPr>
          <p:nvPr/>
        </p:nvSpPr>
        <p:spPr bwMode="auto">
          <a:xfrm>
            <a:off x="467544" y="1628800"/>
            <a:ext cx="66960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s-ES" sz="1400" dirty="0"/>
              <a:t>Android es un conjunto de software.</a:t>
            </a:r>
          </a:p>
          <a:p>
            <a:pPr eaLnBrk="1" hangingPunct="1">
              <a:buFont typeface="Arial" charset="0"/>
              <a:buChar char="•"/>
            </a:pPr>
            <a:r>
              <a:rPr lang="es-ES" sz="1400" dirty="0"/>
              <a:t>Incluye un sistema operativo.</a:t>
            </a:r>
          </a:p>
          <a:p>
            <a:pPr eaLnBrk="1" hangingPunct="1">
              <a:buFont typeface="Arial" charset="0"/>
              <a:buChar char="•"/>
            </a:pPr>
            <a:r>
              <a:rPr lang="es-ES" sz="1400" dirty="0"/>
              <a:t>El SDK dispone de herramientas y </a:t>
            </a:r>
            <a:r>
              <a:rPr lang="es-ES" sz="1400" dirty="0" err="1"/>
              <a:t>APIs</a:t>
            </a:r>
            <a:r>
              <a:rPr lang="es-ES" sz="1400" dirty="0"/>
              <a:t> para el desarrollo de aplicaciones.</a:t>
            </a:r>
          </a:p>
          <a:p>
            <a:pPr eaLnBrk="1" hangingPunct="1">
              <a:buFont typeface="Arial" charset="0"/>
              <a:buChar char="•"/>
            </a:pPr>
            <a:r>
              <a:rPr lang="es-ES" sz="1400" dirty="0"/>
              <a:t>Se programa «usando» lenguaje JAVA</a:t>
            </a:r>
          </a:p>
          <a:p>
            <a:pPr eaLnBrk="1" hangingPunct="1">
              <a:buFont typeface="Arial" charset="0"/>
              <a:buChar char="•"/>
            </a:pPr>
            <a:r>
              <a:rPr lang="es-ES" sz="1400" dirty="0"/>
              <a:t>Ejecuta aplicaciones sobre una maquina virtual. «DALVIK&gt;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899592" y="1196752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Hierarchy</a:t>
            </a:r>
            <a:r>
              <a:rPr lang="es-ES_tradnl" dirty="0" smtClean="0"/>
              <a:t> </a:t>
            </a:r>
            <a:r>
              <a:rPr lang="es-ES_tradnl" dirty="0" err="1" smtClean="0"/>
              <a:t>Viewer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971600" y="170080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Permite inspeccionar la jerarquía visual de una actividad.</a:t>
            </a:r>
            <a:endParaRPr lang="es-ES" dirty="0"/>
          </a:p>
        </p:txBody>
      </p:sp>
      <p:pic>
        <p:nvPicPr>
          <p:cNvPr id="4" name="Imagen 3" descr="Captura de pantalla 2013-05-27 a la(s) 16.59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64330"/>
            <a:ext cx="5575124" cy="3993670"/>
          </a:xfrm>
          <a:prstGeom prst="rect">
            <a:avLst/>
          </a:prstGeom>
        </p:spPr>
      </p:pic>
      <p:pic>
        <p:nvPicPr>
          <p:cNvPr id="2" name="Imagen 1" descr="Captura de pantalla 2013-05-27 a la(s) 16.58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4499992" cy="14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971600" y="1124744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Lint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971600" y="1844824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Es una </a:t>
            </a:r>
            <a:r>
              <a:rPr lang="es-ES_tradnl" dirty="0"/>
              <a:t>herramienta de análisis de código estático que comprueba los archivos </a:t>
            </a:r>
            <a:r>
              <a:rPr lang="es-ES_tradnl" dirty="0" smtClean="0"/>
              <a:t>del </a:t>
            </a:r>
            <a:r>
              <a:rPr lang="es-ES_tradnl" dirty="0"/>
              <a:t>proyecto </a:t>
            </a:r>
            <a:r>
              <a:rPr lang="es-ES_tradnl" dirty="0" smtClean="0"/>
              <a:t>buscando </a:t>
            </a:r>
            <a:r>
              <a:rPr lang="es-ES_tradnl" dirty="0"/>
              <a:t>posibles errores y mejoras de optimización para la corrección, la seguridad, el rendimiento, la usabilidad, la accesibilidad y la internacionalización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Esta integrado dentro del ADT.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5" name="Imagen 4" descr="Captura de pantalla 2013-05-27 a la(s) 17.36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21088"/>
            <a:ext cx="7092280" cy="15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9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539552" y="1196752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Logcat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67544" y="1844824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Proporciona </a:t>
            </a:r>
            <a:r>
              <a:rPr lang="es-ES_tradnl" dirty="0"/>
              <a:t>un mecanismo para recopilar y ver la salida de depuración del sistema.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Los </a:t>
            </a:r>
            <a:r>
              <a:rPr lang="es-ES_tradnl" dirty="0"/>
              <a:t>registros de </a:t>
            </a:r>
            <a:r>
              <a:rPr lang="es-ES_tradnl" dirty="0" smtClean="0"/>
              <a:t>las aplicaciones  se </a:t>
            </a:r>
            <a:r>
              <a:rPr lang="es-ES_tradnl" dirty="0"/>
              <a:t>recogen en </a:t>
            </a:r>
            <a:r>
              <a:rPr lang="es-ES_tradnl" dirty="0" smtClean="0"/>
              <a:t>un </a:t>
            </a:r>
            <a:r>
              <a:rPr lang="es-ES_tradnl" dirty="0" err="1" smtClean="0"/>
              <a:t>fuchero</a:t>
            </a:r>
            <a:r>
              <a:rPr lang="es-ES_tradnl" dirty="0" smtClean="0"/>
              <a:t> y se </a:t>
            </a:r>
            <a:r>
              <a:rPr lang="es-ES_tradnl" dirty="0"/>
              <a:t>pueden ver y </a:t>
            </a:r>
            <a:r>
              <a:rPr lang="es-ES_tradnl" dirty="0" smtClean="0"/>
              <a:t>ser filtrados </a:t>
            </a:r>
            <a:r>
              <a:rPr lang="es-ES_tradnl" dirty="0"/>
              <a:t>por el comando </a:t>
            </a:r>
            <a:r>
              <a:rPr lang="es-ES_tradnl" dirty="0" err="1"/>
              <a:t>Logcat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Podemos utilizar </a:t>
            </a:r>
            <a:r>
              <a:rPr lang="es-ES_tradnl" dirty="0" err="1"/>
              <a:t>Logcat</a:t>
            </a:r>
            <a:r>
              <a:rPr lang="es-ES_tradnl" dirty="0"/>
              <a:t> </a:t>
            </a:r>
            <a:r>
              <a:rPr lang="es-ES_tradnl" dirty="0" smtClean="0"/>
              <a:t>dentro de </a:t>
            </a:r>
            <a:r>
              <a:rPr lang="es-ES_tradnl" dirty="0"/>
              <a:t>ADB para ver los mensajes de registro.</a:t>
            </a:r>
            <a:endParaRPr lang="es-ES" dirty="0"/>
          </a:p>
        </p:txBody>
      </p:sp>
      <p:pic>
        <p:nvPicPr>
          <p:cNvPr id="2" name="Imagen 1" descr="Captura de pantalla 2013-05-28 a la(s) 09.5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21088"/>
            <a:ext cx="8208912" cy="24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899592" y="1268760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Monkey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11560" y="2047394"/>
            <a:ext cx="7272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Es </a:t>
            </a:r>
            <a:r>
              <a:rPr lang="es-ES_tradnl" dirty="0"/>
              <a:t>un programa que se ejecuta en el emulador o dispositivo y genera </a:t>
            </a:r>
            <a:r>
              <a:rPr lang="es-ES_tradnl" dirty="0" smtClean="0"/>
              <a:t>ejecuciones </a:t>
            </a:r>
            <a:r>
              <a:rPr lang="es-ES_tradnl" dirty="0" err="1" smtClean="0"/>
              <a:t>pseudo</a:t>
            </a:r>
            <a:r>
              <a:rPr lang="es-ES_tradnl" dirty="0"/>
              <a:t>-aleatorias de eventos de usuario, como clics, toques o gestos, así como una serie de eventos a nivel de sistema.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Ideal para pruebas </a:t>
            </a:r>
            <a:r>
              <a:rPr lang="es-ES_tradnl" dirty="0"/>
              <a:t>de estrés </a:t>
            </a:r>
            <a:r>
              <a:rPr lang="es-ES_tradnl" dirty="0" smtClean="0"/>
              <a:t>sobre la aplicación que </a:t>
            </a:r>
            <a:r>
              <a:rPr lang="es-ES_tradnl" dirty="0"/>
              <a:t>se está desarrollando, de forma aleatoria pero repetible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Sintaxis: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  <a:p>
            <a:r>
              <a:rPr lang="es-ES_tradnl" dirty="0" smtClean="0"/>
              <a:t>Ejemplo:</a:t>
            </a:r>
          </a:p>
          <a:p>
            <a:endParaRPr lang="es-ES_tradnl" dirty="0"/>
          </a:p>
          <a:p>
            <a:endParaRPr lang="es-ES_tradnl" dirty="0" smtClean="0"/>
          </a:p>
        </p:txBody>
      </p:sp>
      <p:pic>
        <p:nvPicPr>
          <p:cNvPr id="4" name="Imagen 3" descr="Captura de pantalla 2013-05-28 a la(s) 10.06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6" y="4509120"/>
            <a:ext cx="5303062" cy="465708"/>
          </a:xfrm>
          <a:prstGeom prst="rect">
            <a:avLst/>
          </a:prstGeom>
        </p:spPr>
      </p:pic>
      <p:pic>
        <p:nvPicPr>
          <p:cNvPr id="5" name="Imagen 4" descr="Captura de pantalla 2013-05-28 a la(s) 10.07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949280"/>
            <a:ext cx="6161260" cy="3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395536" y="1124744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Monkeyrunner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39552" y="1844824"/>
            <a:ext cx="7272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La herramienta </a:t>
            </a:r>
            <a:r>
              <a:rPr lang="es-ES_tradnl" dirty="0" err="1"/>
              <a:t>monkeyrunner</a:t>
            </a:r>
            <a:r>
              <a:rPr lang="es-ES_tradnl" dirty="0"/>
              <a:t> proporciona una API para </a:t>
            </a:r>
            <a:r>
              <a:rPr lang="es-ES_tradnl" dirty="0" smtClean="0"/>
              <a:t>controlar </a:t>
            </a:r>
            <a:r>
              <a:rPr lang="es-ES_tradnl" dirty="0"/>
              <a:t>un dispositivo o emulador </a:t>
            </a:r>
            <a:r>
              <a:rPr lang="es-ES_tradnl" dirty="0" err="1" smtClean="0"/>
              <a:t>Android</a:t>
            </a:r>
            <a:r>
              <a:rPr lang="es-ES_tradnl" dirty="0" smtClean="0"/>
              <a:t>. </a:t>
            </a:r>
          </a:p>
          <a:p>
            <a:endParaRPr lang="es-ES_tradnl" dirty="0" smtClean="0"/>
          </a:p>
          <a:p>
            <a:r>
              <a:rPr lang="es-ES_tradnl" dirty="0" smtClean="0"/>
              <a:t>Nos permite escribir un script </a:t>
            </a:r>
            <a:r>
              <a:rPr lang="es-ES_tradnl" dirty="0" err="1" smtClean="0"/>
              <a:t>Python</a:t>
            </a:r>
            <a:r>
              <a:rPr lang="es-ES_tradnl" dirty="0" smtClean="0"/>
              <a:t> </a:t>
            </a:r>
            <a:r>
              <a:rPr lang="es-ES_tradnl" dirty="0" err="1" smtClean="0"/>
              <a:t>queinstala</a:t>
            </a:r>
            <a:r>
              <a:rPr lang="es-ES_tradnl" dirty="0" smtClean="0"/>
              <a:t> </a:t>
            </a:r>
            <a:r>
              <a:rPr lang="es-ES_tradnl" dirty="0"/>
              <a:t>una </a:t>
            </a:r>
            <a:r>
              <a:rPr lang="es-ES_tradnl" dirty="0" smtClean="0"/>
              <a:t>aplicación, la </a:t>
            </a:r>
            <a:r>
              <a:rPr lang="es-ES_tradnl" dirty="0"/>
              <a:t>ejecuta, envía las pulsaciones del teclado a la misma, toma capturas de pantalla de su interfaz de usuario, y almacena imágenes en </a:t>
            </a:r>
            <a:r>
              <a:rPr lang="es-ES_tradnl" dirty="0" smtClean="0"/>
              <a:t>el ordenador. </a:t>
            </a:r>
          </a:p>
          <a:p>
            <a:endParaRPr lang="es-ES_tradnl" dirty="0"/>
          </a:p>
          <a:p>
            <a:r>
              <a:rPr lang="es-ES_tradnl" dirty="0" smtClean="0"/>
              <a:t>La </a:t>
            </a:r>
            <a:r>
              <a:rPr lang="es-ES_tradnl" dirty="0"/>
              <a:t>herramienta </a:t>
            </a:r>
            <a:r>
              <a:rPr lang="es-ES_tradnl" dirty="0" err="1"/>
              <a:t>monkeyrunner</a:t>
            </a:r>
            <a:r>
              <a:rPr lang="es-ES_tradnl" dirty="0"/>
              <a:t> está </a:t>
            </a:r>
            <a:r>
              <a:rPr lang="es-ES_tradnl" dirty="0" smtClean="0"/>
              <a:t>diseñada </a:t>
            </a:r>
            <a:r>
              <a:rPr lang="es-ES_tradnl" dirty="0"/>
              <a:t>principalmente para probar aplicaciones y </a:t>
            </a:r>
            <a:r>
              <a:rPr lang="es-ES_tradnl" dirty="0" smtClean="0"/>
              <a:t>para </a:t>
            </a:r>
            <a:r>
              <a:rPr lang="es-ES_tradnl" dirty="0"/>
              <a:t>ejecutar conjuntos de pruebas </a:t>
            </a:r>
            <a:r>
              <a:rPr lang="es-ES_tradnl" dirty="0" smtClean="0"/>
              <a:t>unitarias.</a:t>
            </a:r>
          </a:p>
          <a:p>
            <a:endParaRPr lang="es-ES_tradnl" dirty="0"/>
          </a:p>
          <a:p>
            <a:endParaRPr lang="es-ES" dirty="0"/>
          </a:p>
        </p:txBody>
      </p:sp>
      <p:pic>
        <p:nvPicPr>
          <p:cNvPr id="2" name="Imagen 1" descr="Captura de pantalla 2013-05-28 a la(s) 10.2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445224"/>
            <a:ext cx="7404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692696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539552" y="1340768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UIAutomator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23528" y="1988840"/>
            <a:ext cx="864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La herramienta de </a:t>
            </a:r>
            <a:r>
              <a:rPr lang="es-ES_tradnl" dirty="0"/>
              <a:t>pruebas </a:t>
            </a:r>
            <a:r>
              <a:rPr lang="es-ES_tradnl" dirty="0" err="1"/>
              <a:t>uiautomator</a:t>
            </a:r>
            <a:r>
              <a:rPr lang="es-ES_tradnl" dirty="0"/>
              <a:t> permite probar la interfaz de usuario (UI) de manera eficiente mediante la creación de casos de prueba de interfaz de usuario funcionales automatizadas que se pueden ejecutar </a:t>
            </a:r>
            <a:r>
              <a:rPr lang="es-ES_tradnl" dirty="0" smtClean="0"/>
              <a:t>en una aplicación </a:t>
            </a:r>
            <a:r>
              <a:rPr lang="es-ES_tradnl" dirty="0"/>
              <a:t>en uno o más dispositivos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Sintaxis: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Ejemplo:</a:t>
            </a:r>
            <a:endParaRPr lang="es-ES_tradnl" dirty="0"/>
          </a:p>
          <a:p>
            <a:endParaRPr lang="es-ES" dirty="0"/>
          </a:p>
        </p:txBody>
      </p:sp>
      <p:pic>
        <p:nvPicPr>
          <p:cNvPr id="5" name="Imagen 4" descr="Captura de pantalla 2013-05-28 a la(s) 11.0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89040"/>
            <a:ext cx="7467600" cy="520700"/>
          </a:xfrm>
          <a:prstGeom prst="rect">
            <a:avLst/>
          </a:prstGeom>
        </p:spPr>
      </p:pic>
      <p:pic>
        <p:nvPicPr>
          <p:cNvPr id="6" name="Imagen 5" descr="Captura de pantalla 2013-05-28 a la(s) 11.03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229200"/>
            <a:ext cx="878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4067175" y="855663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3491880" y="1412776"/>
            <a:ext cx="4536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dirty="0" err="1" smtClean="0"/>
              <a:t>UIAutomator</a:t>
            </a:r>
            <a:r>
              <a:rPr lang="es-ES_tradnl" dirty="0" smtClean="0"/>
              <a:t>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8 a la(s) 11.04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5029"/>
            <a:ext cx="6956232" cy="68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1"/>
          <p:cNvSpPr>
            <a:spLocks noGrp="1" noChangeArrowheads="1"/>
          </p:cNvSpPr>
          <p:nvPr>
            <p:ph type="title"/>
          </p:nvPr>
        </p:nvSpPr>
        <p:spPr>
          <a:xfrm>
            <a:off x="1403648" y="548680"/>
            <a:ext cx="4445000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smtClean="0"/>
              <a:t>ECLIPSE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316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331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2 CuadroTexto"/>
          <p:cNvSpPr txBox="1">
            <a:spLocks noChangeArrowheads="1"/>
          </p:cNvSpPr>
          <p:nvPr/>
        </p:nvSpPr>
        <p:spPr bwMode="auto">
          <a:xfrm>
            <a:off x="251520" y="1196752"/>
            <a:ext cx="655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Descargar el framework.</a:t>
            </a:r>
          </a:p>
          <a:p>
            <a:pPr eaLnBrk="1" hangingPunct="1"/>
            <a:r>
              <a:rPr lang="es-ES" sz="1200" dirty="0">
                <a:hlinkClick r:id="rId3"/>
              </a:rPr>
              <a:t>http://developer.android.com/sdk/index.html</a:t>
            </a:r>
            <a:endParaRPr lang="es-ES" sz="1200" dirty="0"/>
          </a:p>
          <a:p>
            <a:pPr eaLnBrk="1" hangingPunct="1"/>
            <a:endParaRPr lang="es-ES" sz="1200" dirty="0"/>
          </a:p>
        </p:txBody>
      </p:sp>
      <p:sp>
        <p:nvSpPr>
          <p:cNvPr id="13321" name="9 CuadroTexto"/>
          <p:cNvSpPr txBox="1">
            <a:spLocks noChangeArrowheads="1"/>
          </p:cNvSpPr>
          <p:nvPr/>
        </p:nvSpPr>
        <p:spPr bwMode="auto">
          <a:xfrm>
            <a:off x="251520" y="3717032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Descargar eclipse.</a:t>
            </a:r>
          </a:p>
          <a:p>
            <a:pPr eaLnBrk="1" hangingPunct="1"/>
            <a:r>
              <a:rPr lang="es-ES" sz="1200" dirty="0">
                <a:hlinkClick r:id="rId4"/>
              </a:rPr>
              <a:t>http://eclipse.org/downloads/</a:t>
            </a:r>
            <a:endParaRPr lang="es-ES" sz="1200" dirty="0"/>
          </a:p>
        </p:txBody>
      </p:sp>
      <p:pic>
        <p:nvPicPr>
          <p:cNvPr id="13322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85" y="4292600"/>
            <a:ext cx="4902558" cy="19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8 a la(s) 11.11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72816"/>
            <a:ext cx="5976664" cy="191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20688"/>
            <a:ext cx="4824536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Entorno de desarrollo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434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272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2 CuadroTexto"/>
          <p:cNvSpPr txBox="1">
            <a:spLocks noChangeArrowheads="1"/>
          </p:cNvSpPr>
          <p:nvPr/>
        </p:nvSpPr>
        <p:spPr bwMode="auto">
          <a:xfrm>
            <a:off x="899592" y="1124744"/>
            <a:ext cx="655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Instalar ADT para eclipse.</a:t>
            </a:r>
            <a:endParaRPr lang="es-ES" sz="1200" dirty="0"/>
          </a:p>
          <a:p>
            <a:pPr eaLnBrk="1" hangingPunct="1"/>
            <a:r>
              <a:rPr lang="es-ES" sz="1200" dirty="0">
                <a:hlinkClick r:id="rId3"/>
              </a:rPr>
              <a:t>https://dl-ssl.google.com/android/eclipse/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14344" name="9 CuadroTexto"/>
          <p:cNvSpPr txBox="1">
            <a:spLocks noChangeArrowheads="1"/>
          </p:cNvSpPr>
          <p:nvPr/>
        </p:nvSpPr>
        <p:spPr bwMode="auto">
          <a:xfrm>
            <a:off x="899592" y="3789040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Añadir plataformas de desarrollo y crear </a:t>
            </a:r>
            <a:r>
              <a:rPr lang="es-ES" sz="1200" b="1" dirty="0" err="1"/>
              <a:t>AVDs</a:t>
            </a:r>
            <a:endParaRPr lang="es-ES" sz="1200" b="1" dirty="0"/>
          </a:p>
        </p:txBody>
      </p:sp>
      <p:pic>
        <p:nvPicPr>
          <p:cNvPr id="14345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61" y="1750272"/>
            <a:ext cx="4676803" cy="186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69" y="4149080"/>
            <a:ext cx="3219143" cy="254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4103911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Entorno de desarrollo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2 CuadroTexto"/>
          <p:cNvSpPr txBox="1">
            <a:spLocks noChangeArrowheads="1"/>
          </p:cNvSpPr>
          <p:nvPr/>
        </p:nvSpPr>
        <p:spPr bwMode="auto">
          <a:xfrm>
            <a:off x="251520" y="1196752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Configurar ADT.</a:t>
            </a:r>
            <a:endParaRPr lang="es-ES" sz="1200" dirty="0"/>
          </a:p>
        </p:txBody>
      </p:sp>
      <p:pic>
        <p:nvPicPr>
          <p:cNvPr id="15368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45283"/>
            <a:ext cx="5868144" cy="581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836712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14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614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1 CuadroTexto"/>
          <p:cNvSpPr txBox="1">
            <a:spLocks noChangeArrowheads="1"/>
          </p:cNvSpPr>
          <p:nvPr/>
        </p:nvSpPr>
        <p:spPr bwMode="auto">
          <a:xfrm>
            <a:off x="539552" y="1412776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pic>
        <p:nvPicPr>
          <p:cNvPr id="615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-16645"/>
            <a:ext cx="5904656" cy="684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07504" y="23887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115616" y="620688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2 CuadroTexto"/>
          <p:cNvSpPr txBox="1">
            <a:spLocks noChangeArrowheads="1"/>
          </p:cNvSpPr>
          <p:nvPr/>
        </p:nvSpPr>
        <p:spPr bwMode="auto">
          <a:xfrm>
            <a:off x="251520" y="1340768"/>
            <a:ext cx="65532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400" b="1" dirty="0" smtClean="0"/>
              <a:t>Descargar </a:t>
            </a:r>
            <a:r>
              <a:rPr lang="es-ES" sz="1400" b="1" dirty="0" err="1" smtClean="0"/>
              <a:t>Android</a:t>
            </a:r>
            <a:r>
              <a:rPr lang="es-ES" sz="1400" b="1" dirty="0" smtClean="0"/>
              <a:t> Studio.</a:t>
            </a:r>
          </a:p>
          <a:p>
            <a:pPr eaLnBrk="1" hangingPunct="1"/>
            <a:endParaRPr lang="es-ES" sz="1200" dirty="0"/>
          </a:p>
          <a:p>
            <a:pPr eaLnBrk="1" hangingPunct="1"/>
            <a:r>
              <a:rPr lang="en-US" sz="1200" dirty="0"/>
              <a:t>http://</a:t>
            </a:r>
            <a:r>
              <a:rPr lang="en-US" sz="1200" dirty="0" err="1"/>
              <a:t>developer.android.com</a:t>
            </a:r>
            <a:r>
              <a:rPr lang="en-US" sz="1200" dirty="0"/>
              <a:t>/</a:t>
            </a:r>
            <a:r>
              <a:rPr lang="en-US" sz="1200" dirty="0" err="1"/>
              <a:t>intl</a:t>
            </a:r>
            <a:r>
              <a:rPr lang="en-US" sz="1200" dirty="0"/>
              <a:t>/</a:t>
            </a:r>
            <a:r>
              <a:rPr lang="en-US" sz="1200" dirty="0" err="1"/>
              <a:t>es</a:t>
            </a:r>
            <a:r>
              <a:rPr lang="en-US" sz="1200" dirty="0"/>
              <a:t>/</a:t>
            </a:r>
            <a:r>
              <a:rPr lang="en-US" sz="1200" dirty="0" err="1"/>
              <a:t>sdk</a:t>
            </a:r>
            <a:r>
              <a:rPr lang="en-US" sz="1200" dirty="0"/>
              <a:t>/installing/mac-studio</a:t>
            </a:r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8 a la(s) 11.1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2992"/>
            <a:ext cx="5832648" cy="4658376"/>
          </a:xfrm>
          <a:prstGeom prst="rect">
            <a:avLst/>
          </a:prstGeom>
        </p:spPr>
      </p:pic>
      <p:pic>
        <p:nvPicPr>
          <p:cNvPr id="3" name="Imagen 2" descr="Captura de pantalla 2013-05-28 a la(s) 11.15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04" y="4781376"/>
            <a:ext cx="5003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8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827584" y="620688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755576" y="1628800"/>
            <a:ext cx="6192688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Basado en IntelliJ IDEA </a:t>
            </a:r>
            <a:r>
              <a:rPr lang="es-ES" dirty="0" smtClean="0"/>
              <a:t>–</a:t>
            </a:r>
            <a:r>
              <a:rPr lang="hu-HU" dirty="0" smtClean="0"/>
              <a:t> Es un Port! </a:t>
            </a:r>
            <a:r>
              <a:rPr lang="es-ES" dirty="0" smtClean="0"/>
              <a:t>–</a:t>
            </a:r>
            <a:r>
              <a:rPr lang="hu-HU" dirty="0" smtClean="0"/>
              <a:t> No es una Extensión</a:t>
            </a:r>
          </a:p>
          <a:p>
            <a:endParaRPr lang="hu-HU" dirty="0"/>
          </a:p>
          <a:p>
            <a:r>
              <a:rPr lang="hu-HU" dirty="0" smtClean="0"/>
              <a:t>Soporte para Código.</a:t>
            </a:r>
          </a:p>
          <a:p>
            <a:endParaRPr lang="hu-HU" dirty="0"/>
          </a:p>
          <a:p>
            <a:r>
              <a:rPr lang="hu-HU" dirty="0" smtClean="0"/>
              <a:t>Soporte para Compilación.</a:t>
            </a:r>
          </a:p>
          <a:p>
            <a:endParaRPr lang="hu-HU" dirty="0"/>
          </a:p>
          <a:p>
            <a:r>
              <a:rPr lang="hu-HU" dirty="0" smtClean="0"/>
              <a:t>Soporte para R</a:t>
            </a:r>
            <a:r>
              <a:rPr lang="es-ES" dirty="0" smtClean="0"/>
              <a:t>e</a:t>
            </a:r>
            <a:r>
              <a:rPr lang="hu-HU" dirty="0" smtClean="0"/>
              <a:t>factorización.</a:t>
            </a:r>
          </a:p>
          <a:p>
            <a:endParaRPr lang="hu-HU" dirty="0"/>
          </a:p>
          <a:p>
            <a:r>
              <a:rPr lang="hu-HU" dirty="0" smtClean="0"/>
              <a:t>Soporte para Depuración</a:t>
            </a:r>
          </a:p>
          <a:p>
            <a:endParaRPr lang="hu-HU" dirty="0"/>
          </a:p>
          <a:p>
            <a:r>
              <a:rPr lang="hu-HU" dirty="0" smtClean="0"/>
              <a:t>Soporte para UI. (Mejoras apreciables!!!)</a:t>
            </a:r>
          </a:p>
          <a:p>
            <a:endParaRPr lang="hu-HU" dirty="0"/>
          </a:p>
          <a:p>
            <a:r>
              <a:rPr lang="hu-HU" dirty="0" smtClean="0"/>
              <a:t>Open Source </a:t>
            </a:r>
            <a:r>
              <a:rPr lang="es-ES" dirty="0" smtClean="0"/>
              <a:t>–</a:t>
            </a:r>
            <a:r>
              <a:rPr lang="hu-HU" dirty="0" smtClean="0"/>
              <a:t> AOSP </a:t>
            </a:r>
            <a:r>
              <a:rPr lang="es-ES" dirty="0" smtClean="0"/>
              <a:t>–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Tor Norbye: IntelliJ es totalmente estable.... Estamos trabajando en Android Preview 0.1.1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868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899592" y="692696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Rectángulo 1"/>
          <p:cNvSpPr/>
          <p:nvPr/>
        </p:nvSpPr>
        <p:spPr>
          <a:xfrm>
            <a:off x="395536" y="1700808"/>
            <a:ext cx="6192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/>
              <a:t>Integración con Sistemas de Control de Versiones.</a:t>
            </a:r>
          </a:p>
          <a:p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SVN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Mercurial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GIT</a:t>
            </a:r>
          </a:p>
          <a:p>
            <a:endParaRPr lang="es-ES_tradnl" dirty="0"/>
          </a:p>
          <a:p>
            <a:endParaRPr lang="es-ES" dirty="0" smtClean="0"/>
          </a:p>
        </p:txBody>
      </p:sp>
      <p:pic>
        <p:nvPicPr>
          <p:cNvPr id="3" name="Imagen 2" descr="Captura de pantalla 2013-05-29 a la(s) 10.51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07" y="2636912"/>
            <a:ext cx="6491562" cy="412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92696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95155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323528" y="1772816"/>
            <a:ext cx="603041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Estructura de proyecto basada en </a:t>
            </a:r>
            <a:r>
              <a:rPr lang="es-ES" dirty="0" err="1"/>
              <a:t>Gradle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Permite mantener la consistencia de un proyecto entre diferentes </a:t>
            </a:r>
            <a:r>
              <a:rPr lang="es-ES" dirty="0" err="1"/>
              <a:t>IDEs</a:t>
            </a:r>
            <a:r>
              <a:rPr lang="es-ES" dirty="0"/>
              <a:t>/Plataformas.</a:t>
            </a:r>
          </a:p>
          <a:p>
            <a:endParaRPr lang="es-ES" dirty="0"/>
          </a:p>
          <a:p>
            <a:r>
              <a:rPr lang="es-ES" dirty="0"/>
              <a:t>Permite mantener distintas construcciones de un </a:t>
            </a:r>
            <a:r>
              <a:rPr lang="es-ES" dirty="0" smtClean="0"/>
              <a:t>APK.</a:t>
            </a:r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 err="1"/>
              <a:t>Debug</a:t>
            </a:r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/>
              <a:t>Lite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/>
              <a:t>Premium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/>
              <a:t>Tablet</a:t>
            </a:r>
          </a:p>
        </p:txBody>
      </p:sp>
      <p:pic>
        <p:nvPicPr>
          <p:cNvPr id="4" name="Imagen 3" descr="Captura de pantalla 2013-05-29 a la(s) 11.15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26" y="4149080"/>
            <a:ext cx="6576474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611560" y="692696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539552" y="1700808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" dirty="0" smtClean="0"/>
              <a:t>Navegación entre XML y su representación.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 descr="Captura de pantalla 2013-05-29 a la(s) 11.21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873471"/>
            <a:ext cx="7524328" cy="39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179512" y="2348880"/>
            <a:ext cx="259228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_tradnl" dirty="0" smtClean="0"/>
              <a:t>R</a:t>
            </a:r>
            <a:r>
              <a:rPr lang="es-ES" dirty="0" smtClean="0"/>
              <a:t>e</a:t>
            </a:r>
            <a:r>
              <a:rPr lang="es-ES_tradnl" dirty="0" smtClean="0"/>
              <a:t>presentación en distintos dispositivos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 descr="Captura de pantalla 2013-05-29 a la(s) 13.25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316957"/>
            <a:ext cx="6372200" cy="55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2195736" y="836712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539552" y="2060848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_tradnl" dirty="0" smtClean="0"/>
              <a:t>Panel de Errores</a:t>
            </a:r>
            <a:r>
              <a:rPr lang="es-ES" dirty="0" smtClean="0"/>
              <a:t>. (“</a:t>
            </a:r>
            <a:r>
              <a:rPr lang="es-ES" dirty="0" err="1" smtClean="0"/>
              <a:t>Typos</a:t>
            </a:r>
            <a:r>
              <a:rPr lang="es-ES" dirty="0" smtClean="0"/>
              <a:t>” y </a:t>
            </a:r>
            <a:r>
              <a:rPr lang="es-ES" dirty="0" err="1" smtClean="0"/>
              <a:t>Rendering</a:t>
            </a:r>
            <a:r>
              <a:rPr lang="es-ES" dirty="0" smtClean="0"/>
              <a:t> </a:t>
            </a:r>
            <a:r>
              <a:rPr lang="es-ES" dirty="0" err="1" smtClean="0"/>
              <a:t>fails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2013-05-29 a la(s) 11.2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61048"/>
            <a:ext cx="4074500" cy="2756575"/>
          </a:xfrm>
          <a:prstGeom prst="rect">
            <a:avLst/>
          </a:prstGeom>
        </p:spPr>
      </p:pic>
      <p:pic>
        <p:nvPicPr>
          <p:cNvPr id="5" name="Imagen 4" descr="Captura de pantalla 2013-05-29 a la(s) 11.24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34" y="3861048"/>
            <a:ext cx="4511751" cy="19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1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971600" y="692696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395536" y="1772816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_tradnl" dirty="0" smtClean="0"/>
              <a:t>Panel de Errores</a:t>
            </a:r>
            <a:r>
              <a:rPr lang="es-ES" dirty="0" smtClean="0"/>
              <a:t>. (“</a:t>
            </a:r>
            <a:r>
              <a:rPr lang="es-ES" dirty="0" err="1" smtClean="0"/>
              <a:t>Typos</a:t>
            </a:r>
            <a:r>
              <a:rPr lang="es-ES" dirty="0" smtClean="0"/>
              <a:t>” y </a:t>
            </a:r>
            <a:r>
              <a:rPr lang="es-ES" dirty="0" err="1" smtClean="0"/>
              <a:t>Rendering</a:t>
            </a:r>
            <a:r>
              <a:rPr lang="es-ES" dirty="0" smtClean="0"/>
              <a:t> </a:t>
            </a:r>
            <a:r>
              <a:rPr lang="es-ES" dirty="0" err="1" smtClean="0"/>
              <a:t>fails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 descr="Captura de pantalla 2013-05-29 a la(s) 11.2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852936"/>
            <a:ext cx="4124095" cy="3600400"/>
          </a:xfrm>
          <a:prstGeom prst="rect">
            <a:avLst/>
          </a:prstGeom>
        </p:spPr>
      </p:pic>
      <p:pic>
        <p:nvPicPr>
          <p:cNvPr id="6" name="Imagen 5" descr="Captura de pantalla 2013-05-29 a la(s) 13.30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84984"/>
            <a:ext cx="3960440" cy="16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691680" y="620688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323528" y="1628800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_tradnl" dirty="0" smtClean="0"/>
              <a:t>Mejor soporte para los </a:t>
            </a:r>
            <a:r>
              <a:rPr lang="es-ES_tradnl" dirty="0" err="1" smtClean="0"/>
              <a:t>Layouts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/>
          </a:p>
        </p:txBody>
      </p:sp>
      <p:pic>
        <p:nvPicPr>
          <p:cNvPr id="2" name="Imagen 1" descr="Captura de pantalla 2013-05-29 a la(s) 11.29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505051"/>
            <a:ext cx="4716016" cy="53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11"/>
          <p:cNvSpPr>
            <a:spLocks noGrp="1" noChangeArrowheads="1"/>
          </p:cNvSpPr>
          <p:nvPr>
            <p:ph type="title"/>
          </p:nvPr>
        </p:nvSpPr>
        <p:spPr>
          <a:xfrm>
            <a:off x="1403648" y="620688"/>
            <a:ext cx="4103911" cy="269875"/>
          </a:xfrm>
        </p:spPr>
        <p:txBody>
          <a:bodyPr/>
          <a:lstStyle/>
          <a:p>
            <a:pPr eaLnBrk="1" hangingPunct="1"/>
            <a:r>
              <a:rPr lang="es-ES" sz="3200" dirty="0"/>
              <a:t>Entorno de </a:t>
            </a:r>
            <a:r>
              <a:rPr lang="es-ES" sz="3200" dirty="0" smtClean="0"/>
              <a:t>desarrollo</a:t>
            </a:r>
            <a:br>
              <a:rPr lang="es-ES" sz="3200" dirty="0" smtClean="0"/>
            </a:br>
            <a:r>
              <a:rPr lang="es-ES" sz="3200" dirty="0" err="1" smtClean="0"/>
              <a:t>Android</a:t>
            </a:r>
            <a:r>
              <a:rPr lang="es-ES" sz="3200" dirty="0" smtClean="0"/>
              <a:t> Studio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36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536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3" name="Rectángulo 2"/>
          <p:cNvSpPr/>
          <p:nvPr/>
        </p:nvSpPr>
        <p:spPr>
          <a:xfrm>
            <a:off x="323528" y="1628800"/>
            <a:ext cx="6030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Mejoras en el Editor Gráfico.</a:t>
            </a:r>
          </a:p>
          <a:p>
            <a:endParaRPr lang="es-ES" dirty="0"/>
          </a:p>
          <a:p>
            <a:r>
              <a:rPr lang="es-ES_tradnl" dirty="0" smtClean="0"/>
              <a:t>R</a:t>
            </a:r>
            <a:r>
              <a:rPr lang="es-ES" dirty="0" smtClean="0"/>
              <a:t>e</a:t>
            </a:r>
            <a:r>
              <a:rPr lang="es-ES_tradnl" dirty="0" err="1" smtClean="0"/>
              <a:t>nder</a:t>
            </a:r>
            <a:r>
              <a:rPr lang="es-ES_tradnl" dirty="0" smtClean="0"/>
              <a:t> para los </a:t>
            </a:r>
            <a:r>
              <a:rPr lang="es-ES_tradnl" dirty="0" err="1" smtClean="0"/>
              <a:t>Themes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 descr="Captura de pantalla 2013-05-29 a la(s) 13.38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7"/>
            <a:ext cx="8208912" cy="38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548680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14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614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77272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1 CuadroTexto"/>
          <p:cNvSpPr txBox="1">
            <a:spLocks noChangeArrowheads="1"/>
          </p:cNvSpPr>
          <p:nvPr/>
        </p:nvSpPr>
        <p:spPr bwMode="auto">
          <a:xfrm>
            <a:off x="4283968" y="620688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pic>
        <p:nvPicPr>
          <p:cNvPr id="6151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90" y="1124744"/>
            <a:ext cx="7962850" cy="571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07504" y="34649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39153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1"/>
          <p:cNvSpPr>
            <a:spLocks noGrp="1" noChangeArrowheads="1"/>
          </p:cNvSpPr>
          <p:nvPr>
            <p:ph type="title"/>
          </p:nvPr>
        </p:nvSpPr>
        <p:spPr>
          <a:xfrm>
            <a:off x="3172879" y="548680"/>
            <a:ext cx="3703118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638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2 CuadroTexto"/>
          <p:cNvSpPr txBox="1">
            <a:spLocks noChangeArrowheads="1"/>
          </p:cNvSpPr>
          <p:nvPr/>
        </p:nvSpPr>
        <p:spPr bwMode="auto">
          <a:xfrm>
            <a:off x="2223232" y="1340643"/>
            <a:ext cx="65532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Estructura.</a:t>
            </a:r>
          </a:p>
          <a:p>
            <a:pPr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anim</a:t>
            </a:r>
            <a:r>
              <a:rPr lang="es-ES" sz="1200" dirty="0"/>
              <a:t>/ </a:t>
            </a:r>
          </a:p>
          <a:p>
            <a:pPr lvl="2" eaLnBrk="1" hangingPunct="1"/>
            <a:r>
              <a:rPr lang="es-ES" sz="1200" dirty="0"/>
              <a:t>Contiene las animaciones del proyecto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res/color/  </a:t>
            </a:r>
          </a:p>
          <a:p>
            <a:pPr lvl="2" eaLnBrk="1" hangingPunct="1"/>
            <a:r>
              <a:rPr lang="es-ES" sz="1200" dirty="0"/>
              <a:t>Contiene los colores usados en la aplicación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drawable</a:t>
            </a:r>
            <a:r>
              <a:rPr lang="es-ES" sz="1200" dirty="0"/>
              <a:t>/ </a:t>
            </a:r>
          </a:p>
          <a:p>
            <a:pPr lvl="2" eaLnBrk="1" hangingPunct="1"/>
            <a:r>
              <a:rPr lang="es-ES" sz="1200" dirty="0"/>
              <a:t>Contiene las imágenes usadas en el proyecto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layout</a:t>
            </a:r>
            <a:r>
              <a:rPr lang="es-ES" sz="1200" dirty="0"/>
              <a:t> </a:t>
            </a:r>
          </a:p>
          <a:p>
            <a:pPr lvl="2" eaLnBrk="1" hangingPunct="1"/>
            <a:r>
              <a:rPr lang="es-ES" sz="1200" dirty="0"/>
              <a:t>Contiene las interfaces graficas de usuario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menu</a:t>
            </a:r>
            <a:r>
              <a:rPr lang="es-ES" sz="1200" dirty="0"/>
              <a:t>/ </a:t>
            </a:r>
          </a:p>
          <a:p>
            <a:pPr lvl="2" eaLnBrk="1" hangingPunct="1"/>
            <a:r>
              <a:rPr lang="es-ES" sz="1200" dirty="0"/>
              <a:t>Contiene la estructura de los menús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raw</a:t>
            </a:r>
            <a:r>
              <a:rPr lang="es-ES" sz="1200" dirty="0"/>
              <a:t>/ </a:t>
            </a:r>
          </a:p>
          <a:p>
            <a:pPr lvl="2" eaLnBrk="1" hangingPunct="1"/>
            <a:r>
              <a:rPr lang="es-ES" sz="1200" dirty="0"/>
              <a:t>Cualquier fichero que no encaje en el resto de directorios y que queramos referenciar desde «R.java»</a:t>
            </a:r>
          </a:p>
          <a:p>
            <a:pPr eaLnBrk="1" hangingPunct="1"/>
            <a:endParaRPr lang="es-ES" sz="1200" dirty="0"/>
          </a:p>
          <a:p>
            <a:pPr lvl="2" eaLnBrk="1" hangingPunct="1"/>
            <a:endParaRPr lang="es-ES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660425" y="-2738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1"/>
          <p:cNvSpPr>
            <a:spLocks noGrp="1" noChangeArrowheads="1"/>
          </p:cNvSpPr>
          <p:nvPr>
            <p:ph type="title"/>
          </p:nvPr>
        </p:nvSpPr>
        <p:spPr>
          <a:xfrm>
            <a:off x="1115616" y="476672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741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2 CuadroTexto"/>
          <p:cNvSpPr txBox="1">
            <a:spLocks noChangeArrowheads="1"/>
          </p:cNvSpPr>
          <p:nvPr/>
        </p:nvSpPr>
        <p:spPr bwMode="auto">
          <a:xfrm>
            <a:off x="1187624" y="1628800"/>
            <a:ext cx="6720150" cy="323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Estructura.</a:t>
            </a:r>
          </a:p>
          <a:p>
            <a:pPr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values</a:t>
            </a:r>
            <a:r>
              <a:rPr lang="es-ES" sz="1200" dirty="0"/>
              <a:t> </a:t>
            </a:r>
          </a:p>
          <a:p>
            <a:pPr lvl="2" eaLnBrk="1" hangingPunct="1"/>
            <a:r>
              <a:rPr lang="es-ES" sz="1200" dirty="0"/>
              <a:t>Contiene los valores como cadenas de texto que queramos referenciar desde «R.java»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res/</a:t>
            </a:r>
            <a:r>
              <a:rPr lang="es-ES" sz="1200" dirty="0" err="1"/>
              <a:t>xml</a:t>
            </a:r>
            <a:r>
              <a:rPr lang="es-ES" sz="1200" dirty="0"/>
              <a:t> </a:t>
            </a:r>
          </a:p>
          <a:p>
            <a:pPr lvl="2" eaLnBrk="1" hangingPunct="1"/>
            <a:r>
              <a:rPr lang="es-ES" sz="1200" dirty="0"/>
              <a:t>Contiene los fichero de configuración de nuestra aplicación tales como preferencias, </a:t>
            </a:r>
            <a:r>
              <a:rPr lang="es-ES" sz="1200" dirty="0" err="1"/>
              <a:t>widget</a:t>
            </a:r>
            <a:r>
              <a:rPr lang="es-ES" sz="1200" dirty="0"/>
              <a:t> o metadatos.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 err="1"/>
              <a:t>libs</a:t>
            </a:r>
            <a:r>
              <a:rPr lang="es-ES" sz="1200" dirty="0"/>
              <a:t>/ </a:t>
            </a:r>
          </a:p>
          <a:p>
            <a:pPr lvl="2" eaLnBrk="1" hangingPunct="1"/>
            <a:r>
              <a:rPr lang="es-ES" sz="1200" dirty="0"/>
              <a:t>Contiene librerias necesitadas por el proyecto. «.</a:t>
            </a:r>
            <a:r>
              <a:rPr lang="es-ES" sz="1200" dirty="0" err="1"/>
              <a:t>jar</a:t>
            </a:r>
            <a:r>
              <a:rPr lang="es-ES" sz="1200" dirty="0"/>
              <a:t>»</a:t>
            </a:r>
          </a:p>
          <a:p>
            <a:pPr lvl="2" eaLnBrk="1" hangingPunct="1"/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AndroidManifest.xml </a:t>
            </a:r>
          </a:p>
          <a:p>
            <a:pPr lvl="2" eaLnBrk="1" hangingPunct="1"/>
            <a:r>
              <a:rPr lang="es-ES" sz="1200" dirty="0"/>
              <a:t>Es el fichero que describe nuestra aplicación. Detalla los componentes de esta, sus permisos y librerias externa.</a:t>
            </a:r>
          </a:p>
          <a:p>
            <a:pPr lvl="2" eaLnBrk="1" hangingPunct="1"/>
            <a:endParaRPr lang="es-ES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1"/>
          <p:cNvSpPr>
            <a:spLocks noGrp="1" noChangeArrowheads="1"/>
          </p:cNvSpPr>
          <p:nvPr>
            <p:ph type="title"/>
          </p:nvPr>
        </p:nvSpPr>
        <p:spPr>
          <a:xfrm>
            <a:off x="-27751" y="1196752"/>
            <a:ext cx="219573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741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2 CuadroTexto"/>
          <p:cNvSpPr txBox="1">
            <a:spLocks noChangeArrowheads="1"/>
          </p:cNvSpPr>
          <p:nvPr/>
        </p:nvSpPr>
        <p:spPr bwMode="auto">
          <a:xfrm>
            <a:off x="827584" y="2060848"/>
            <a:ext cx="672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Estructura</a:t>
            </a:r>
            <a:r>
              <a:rPr lang="es-ES" sz="1200" b="1" dirty="0" smtClean="0"/>
              <a:t>.</a:t>
            </a:r>
            <a:endParaRPr lang="es-ES" sz="12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9 a la(s) 13.16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33380"/>
            <a:ext cx="6419888" cy="68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1"/>
          <p:cNvSpPr>
            <a:spLocks noGrp="1" noChangeArrowheads="1"/>
          </p:cNvSpPr>
          <p:nvPr>
            <p:ph type="title"/>
          </p:nvPr>
        </p:nvSpPr>
        <p:spPr>
          <a:xfrm>
            <a:off x="683568" y="476672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741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2 CuadroTexto"/>
          <p:cNvSpPr txBox="1">
            <a:spLocks noChangeArrowheads="1"/>
          </p:cNvSpPr>
          <p:nvPr/>
        </p:nvSpPr>
        <p:spPr bwMode="auto">
          <a:xfrm>
            <a:off x="1259632" y="1196752"/>
            <a:ext cx="672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Estructura</a:t>
            </a:r>
            <a:r>
              <a:rPr lang="es-ES" sz="1200" b="1" dirty="0" smtClean="0"/>
              <a:t>.</a:t>
            </a:r>
            <a:endParaRPr lang="es-ES" sz="12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840317"/>
            <a:ext cx="5771817" cy="58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20688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741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2 CuadroTexto"/>
          <p:cNvSpPr txBox="1">
            <a:spLocks noChangeArrowheads="1"/>
          </p:cNvSpPr>
          <p:nvPr/>
        </p:nvSpPr>
        <p:spPr bwMode="auto">
          <a:xfrm>
            <a:off x="1763688" y="1412776"/>
            <a:ext cx="6720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Estructura</a:t>
            </a:r>
            <a:r>
              <a:rPr lang="es-ES" sz="1200" b="1" dirty="0" smtClean="0"/>
              <a:t>.</a:t>
            </a:r>
            <a:endParaRPr lang="es-ES" sz="12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196"/>
            <a:ext cx="4151025" cy="68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764704"/>
            <a:ext cx="395989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436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843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2 CuadroTexto"/>
          <p:cNvSpPr txBox="1">
            <a:spLocks noChangeArrowheads="1"/>
          </p:cNvSpPr>
          <p:nvPr/>
        </p:nvSpPr>
        <p:spPr bwMode="auto">
          <a:xfrm>
            <a:off x="755576" y="1340768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pic>
        <p:nvPicPr>
          <p:cNvPr id="18440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3498"/>
            <a:ext cx="6228184" cy="537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92696"/>
            <a:ext cx="418465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946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2 CuadroTexto"/>
          <p:cNvSpPr txBox="1">
            <a:spLocks noChangeArrowheads="1"/>
          </p:cNvSpPr>
          <p:nvPr/>
        </p:nvSpPr>
        <p:spPr bwMode="auto">
          <a:xfrm>
            <a:off x="899592" y="1196752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pic>
        <p:nvPicPr>
          <p:cNvPr id="1946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799"/>
            <a:ext cx="6480720" cy="513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8403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1"/>
          <p:cNvSpPr>
            <a:spLocks noGrp="1" noChangeArrowheads="1"/>
          </p:cNvSpPr>
          <p:nvPr>
            <p:ph type="title"/>
          </p:nvPr>
        </p:nvSpPr>
        <p:spPr>
          <a:xfrm>
            <a:off x="17179" y="476672"/>
            <a:ext cx="418465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946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2 CuadroTexto"/>
          <p:cNvSpPr txBox="1">
            <a:spLocks noChangeArrowheads="1"/>
          </p:cNvSpPr>
          <p:nvPr/>
        </p:nvSpPr>
        <p:spPr bwMode="auto">
          <a:xfrm>
            <a:off x="971600" y="1052736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9 a la(s) 13.1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8799"/>
            <a:ext cx="5904656" cy="47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92696"/>
            <a:ext cx="418465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946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2 CuadroTexto"/>
          <p:cNvSpPr txBox="1">
            <a:spLocks noChangeArrowheads="1"/>
          </p:cNvSpPr>
          <p:nvPr/>
        </p:nvSpPr>
        <p:spPr bwMode="auto">
          <a:xfrm>
            <a:off x="899592" y="1268760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0808"/>
            <a:ext cx="6048672" cy="483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20688"/>
            <a:ext cx="418465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946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2 CuadroTexto"/>
          <p:cNvSpPr txBox="1">
            <a:spLocks noChangeArrowheads="1"/>
          </p:cNvSpPr>
          <p:nvPr/>
        </p:nvSpPr>
        <p:spPr bwMode="auto">
          <a:xfrm>
            <a:off x="971600" y="1196752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0808"/>
            <a:ext cx="6264696" cy="50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92696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17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717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1 CuadroTexto"/>
          <p:cNvSpPr txBox="1">
            <a:spLocks noChangeArrowheads="1"/>
          </p:cNvSpPr>
          <p:nvPr/>
        </p:nvSpPr>
        <p:spPr bwMode="auto">
          <a:xfrm>
            <a:off x="827584" y="1268760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267744" y="2132856"/>
            <a:ext cx="655320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dirty="0"/>
              <a:t>Framework de Aplicaciones.</a:t>
            </a:r>
          </a:p>
          <a:p>
            <a:pPr>
              <a:defRPr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ES" dirty="0" err="1"/>
              <a:t>Views</a:t>
            </a:r>
            <a:r>
              <a:rPr lang="es-ES" dirty="0"/>
              <a:t>	</a:t>
            </a:r>
          </a:p>
          <a:p>
            <a:pPr lvl="1">
              <a:defRPr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ES" dirty="0"/>
              <a:t>Content </a:t>
            </a:r>
            <a:r>
              <a:rPr lang="es-ES" dirty="0" err="1"/>
              <a:t>Providers</a:t>
            </a:r>
            <a:endParaRPr lang="es-ES" dirty="0"/>
          </a:p>
          <a:p>
            <a:pPr lvl="1">
              <a:defRPr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ES" dirty="0" err="1"/>
              <a:t>Resource</a:t>
            </a:r>
            <a:r>
              <a:rPr lang="es-ES" dirty="0"/>
              <a:t> Manager</a:t>
            </a:r>
          </a:p>
          <a:p>
            <a:pPr lvl="1">
              <a:defRPr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ES" dirty="0" err="1"/>
              <a:t>Notification</a:t>
            </a:r>
            <a:r>
              <a:rPr lang="es-ES" dirty="0"/>
              <a:t> Manager</a:t>
            </a:r>
          </a:p>
          <a:p>
            <a:pPr lvl="1">
              <a:defRPr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ES" dirty="0" err="1"/>
              <a:t>Activity</a:t>
            </a:r>
            <a:r>
              <a:rPr lang="es-ES" dirty="0"/>
              <a:t> Manager</a:t>
            </a:r>
          </a:p>
          <a:p>
            <a:pPr>
              <a:defRPr/>
            </a:pP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1"/>
          <p:cNvSpPr>
            <a:spLocks noGrp="1" noChangeArrowheads="1"/>
          </p:cNvSpPr>
          <p:nvPr>
            <p:ph type="title"/>
          </p:nvPr>
        </p:nvSpPr>
        <p:spPr>
          <a:xfrm>
            <a:off x="2259014" y="855663"/>
            <a:ext cx="418465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946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2 CuadroTexto"/>
          <p:cNvSpPr txBox="1">
            <a:spLocks noChangeArrowheads="1"/>
          </p:cNvSpPr>
          <p:nvPr/>
        </p:nvSpPr>
        <p:spPr bwMode="auto">
          <a:xfrm>
            <a:off x="2200485" y="1268760"/>
            <a:ext cx="655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el proyecto.</a:t>
            </a:r>
            <a:endParaRPr lang="es-ES" sz="1200" dirty="0"/>
          </a:p>
          <a:p>
            <a:pPr lvl="2"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660425" y="-2738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68742"/>
            <a:ext cx="5328592" cy="422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6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1"/>
          <p:cNvSpPr>
            <a:spLocks noGrp="1" noChangeArrowheads="1"/>
          </p:cNvSpPr>
          <p:nvPr>
            <p:ph type="title"/>
          </p:nvPr>
        </p:nvSpPr>
        <p:spPr>
          <a:xfrm>
            <a:off x="1835696" y="764704"/>
            <a:ext cx="3455839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048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048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899592" y="2276872"/>
            <a:ext cx="6553200" cy="4340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200" b="1" dirty="0"/>
              <a:t>Proyecto Biblioteca.</a:t>
            </a:r>
          </a:p>
          <a:p>
            <a:pPr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 smtClean="0"/>
              <a:t>No Genera </a:t>
            </a:r>
            <a:r>
              <a:rPr lang="es-ES" sz="1200" dirty="0"/>
              <a:t>un </a:t>
            </a:r>
            <a:r>
              <a:rPr lang="es-ES" sz="1200" dirty="0" smtClean="0"/>
              <a:t>APK / Genera AAR</a:t>
            </a: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Comparte la estructura de un proyecto Android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No tiene un punto de lanzamiento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Sirve para contener partes comunes a diferentes proyectos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Muy útil cuando mantenemos distintas versiones de un mismo proyecto. Tipo Lite/Premium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Requiere ADT 9+</a:t>
            </a:r>
          </a:p>
          <a:p>
            <a:pPr lvl="1">
              <a:defRPr/>
            </a:pPr>
            <a:endParaRPr lang="es-ES" sz="1200" dirty="0"/>
          </a:p>
          <a:p>
            <a:pPr>
              <a:defRPr/>
            </a:pPr>
            <a:r>
              <a:rPr lang="es-ES" sz="1200" b="1" dirty="0"/>
              <a:t>Consideraciones.</a:t>
            </a:r>
          </a:p>
          <a:p>
            <a:pPr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Conflictos entre </a:t>
            </a:r>
            <a:r>
              <a:rPr lang="es-ES" sz="1200" dirty="0" smtClean="0"/>
              <a:t>recursos (</a:t>
            </a:r>
            <a:r>
              <a:rPr lang="es-ES" sz="1200" dirty="0" err="1" smtClean="0"/>
              <a:t>Naming</a:t>
            </a:r>
            <a:r>
              <a:rPr lang="es-ES" sz="1200" dirty="0" smtClean="0"/>
              <a:t>)</a:t>
            </a: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Uso de recursos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No puedes exportar a un </a:t>
            </a:r>
            <a:r>
              <a:rPr lang="es-ES" sz="1200" dirty="0" smtClean="0"/>
              <a:t>JAR (Próximamente AAR)</a:t>
            </a: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Puedes incluir JAR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La aplicación que use la biblioteca debe declarar las librerias externas de la biblioteca. «&lt;uses-</a:t>
            </a:r>
            <a:r>
              <a:rPr lang="es-ES" sz="1200" dirty="0" err="1"/>
              <a:t>library</a:t>
            </a:r>
            <a:r>
              <a:rPr lang="es-ES" sz="1200" dirty="0"/>
              <a:t>&gt;»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No puedes incluir el directorio </a:t>
            </a:r>
            <a:r>
              <a:rPr lang="es-ES" sz="1200" dirty="0" err="1"/>
              <a:t>assets</a:t>
            </a:r>
            <a:r>
              <a:rPr lang="es-ES" sz="1200" dirty="0"/>
              <a:t>/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Debe estar dirigido a un SDK igual o inferior que el de las aplicaciones que lo contengan.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Cada biblioteca crea su R.java</a:t>
            </a:r>
          </a:p>
          <a:p>
            <a:pPr>
              <a:defRPr/>
            </a:pPr>
            <a:endParaRPr lang="es-ES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1475656" y="476672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251520" y="1052736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una Biblioteca.</a:t>
            </a:r>
          </a:p>
          <a:p>
            <a:pPr eaLnBrk="1" hangingPunct="1"/>
            <a:endParaRPr lang="es-ES" sz="1200" dirty="0"/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88840"/>
            <a:ext cx="675791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683568" y="1052736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2195736" y="1844824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una Biblioteca.</a:t>
            </a:r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79512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9 a la(s) 14.04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4" y="2348881"/>
            <a:ext cx="8499585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1052736"/>
            <a:ext cx="3932238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2532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253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2 CuadroTexto"/>
          <p:cNvSpPr txBox="1">
            <a:spLocks noChangeArrowheads="1"/>
          </p:cNvSpPr>
          <p:nvPr/>
        </p:nvSpPr>
        <p:spPr bwMode="auto">
          <a:xfrm>
            <a:off x="251520" y="1700808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Biblioteca.</a:t>
            </a:r>
          </a:p>
          <a:p>
            <a:pPr eaLnBrk="1" hangingPunct="1"/>
            <a:endParaRPr lang="es-ES" sz="1200" dirty="0"/>
          </a:p>
        </p:txBody>
      </p:sp>
      <p:pic>
        <p:nvPicPr>
          <p:cNvPr id="225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64904"/>
            <a:ext cx="5919968" cy="408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1475656" y="764704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2195736" y="1412776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 </a:t>
            </a:r>
            <a:r>
              <a:rPr lang="es-ES" sz="1200" b="1" dirty="0" err="1" smtClean="0"/>
              <a:t>Android</a:t>
            </a:r>
            <a:r>
              <a:rPr lang="es-ES" sz="1200" b="1" dirty="0" smtClean="0"/>
              <a:t> Studio 0.1.1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3" name="Imagen 2" descr="Captura de pantalla 2013-05-29 a la(s) 14.0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" y="2204864"/>
            <a:ext cx="9064424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1475656" y="1196752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 </a:t>
            </a:r>
            <a:r>
              <a:rPr lang="es-ES" sz="1200" b="1" dirty="0" err="1" smtClean="0"/>
              <a:t>Android</a:t>
            </a:r>
            <a:r>
              <a:rPr lang="es-ES" sz="1200" b="1" dirty="0" smtClean="0"/>
              <a:t> Studio 0.1.2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" y="1844824"/>
            <a:ext cx="9097336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20688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107504" y="1268760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251520" y="1772816"/>
            <a:ext cx="5444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Crear el directorio “</a:t>
            </a:r>
            <a:r>
              <a:rPr lang="es-ES" dirty="0" err="1" smtClean="0"/>
              <a:t>libraries</a:t>
            </a:r>
            <a:r>
              <a:rPr lang="es-ES" dirty="0" smtClean="0"/>
              <a:t>” en la raíz del proyecto.</a:t>
            </a:r>
          </a:p>
          <a:p>
            <a:endParaRPr lang="es-ES" dirty="0"/>
          </a:p>
        </p:txBody>
      </p:sp>
      <p:pic>
        <p:nvPicPr>
          <p:cNvPr id="3" name="Imagen 2" descr="Captura de pantalla 2013-05-29 a la(s) 16.32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64904"/>
            <a:ext cx="725480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764704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179512" y="1268760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916832"/>
            <a:ext cx="47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Copiar el proyecto “</a:t>
            </a:r>
            <a:r>
              <a:rPr lang="es-ES" dirty="0" err="1" smtClean="0"/>
              <a:t>library</a:t>
            </a:r>
            <a:r>
              <a:rPr lang="es-ES" dirty="0" smtClean="0"/>
              <a:t>” en dicha carpeta.</a:t>
            </a:r>
          </a:p>
        </p:txBody>
      </p:sp>
      <p:pic>
        <p:nvPicPr>
          <p:cNvPr id="3" name="Imagen 2" descr="Captura de pantalla 2013-05-29 a la(s) 16.32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08919"/>
            <a:ext cx="7344816" cy="37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5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620688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395536" y="1124744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1700808"/>
            <a:ext cx="67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Importar como módulo File&gt;</a:t>
            </a:r>
            <a:r>
              <a:rPr lang="es-ES" dirty="0" err="1" smtClean="0"/>
              <a:t>Import</a:t>
            </a:r>
            <a:r>
              <a:rPr lang="es-ES" dirty="0" smtClean="0"/>
              <a:t> Module. (</a:t>
            </a:r>
            <a:r>
              <a:rPr lang="es-ES" dirty="0" err="1" smtClean="0"/>
              <a:t>Android</a:t>
            </a:r>
            <a:r>
              <a:rPr lang="es-ES" dirty="0" smtClean="0"/>
              <a:t> Studio 0.1)</a:t>
            </a:r>
          </a:p>
        </p:txBody>
      </p:sp>
      <p:pic>
        <p:nvPicPr>
          <p:cNvPr id="3" name="Imagen 2" descr="Captura de pantalla 2013-05-30 a la(s) 09.5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420888"/>
            <a:ext cx="332166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2 CuadroTexto"/>
          <p:cNvSpPr txBox="1">
            <a:spLocks noChangeArrowheads="1"/>
          </p:cNvSpPr>
          <p:nvPr/>
        </p:nvSpPr>
        <p:spPr bwMode="auto">
          <a:xfrm>
            <a:off x="2123728" y="1798914"/>
            <a:ext cx="65532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Bibliotecas.</a:t>
            </a:r>
          </a:p>
          <a:p>
            <a:pPr eaLnBrk="1" hangingPunct="1"/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System</a:t>
            </a:r>
            <a:r>
              <a:rPr lang="es-ES" dirty="0"/>
              <a:t> C Library.</a:t>
            </a:r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/>
              <a:t>Bibliotecas multimedia «</a:t>
            </a:r>
            <a:r>
              <a:rPr lang="es-ES" dirty="0" err="1"/>
              <a:t>Opencore</a:t>
            </a:r>
            <a:r>
              <a:rPr lang="es-ES" dirty="0"/>
              <a:t>»</a:t>
            </a:r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Surface</a:t>
            </a:r>
            <a:r>
              <a:rPr lang="es-ES" dirty="0"/>
              <a:t> Manager</a:t>
            </a:r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LibWebCore</a:t>
            </a:r>
            <a:endParaRPr lang="es-ES" dirty="0"/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/>
              <a:t>SGL «Gráficos 2D»</a:t>
            </a:r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OpenGL</a:t>
            </a:r>
            <a:r>
              <a:rPr lang="es-ES" dirty="0"/>
              <a:t> ES 1.1 / 2.0 «Gráficos 3D»</a:t>
            </a:r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FreeType</a:t>
            </a:r>
            <a:endParaRPr lang="es-ES" dirty="0"/>
          </a:p>
          <a:p>
            <a:pPr lvl="1" eaLnBrk="1" hangingPunct="1">
              <a:buFont typeface="Arial" charset="0"/>
              <a:buChar char="•"/>
            </a:pPr>
            <a:endParaRPr lang="es-ES" dirty="0"/>
          </a:p>
          <a:p>
            <a:pPr lvl="1" eaLnBrk="1" hangingPunct="1">
              <a:buFont typeface="Arial" charset="0"/>
              <a:buChar char="•"/>
            </a:pPr>
            <a:r>
              <a:rPr lang="es-ES" dirty="0" err="1"/>
              <a:t>SQLite</a:t>
            </a:r>
            <a:endParaRPr lang="es-ES" dirty="0"/>
          </a:p>
          <a:p>
            <a:pPr eaLnBrk="1" hangingPunct="1"/>
            <a:endParaRPr lang="es-ES" dirty="0"/>
          </a:p>
        </p:txBody>
      </p:sp>
      <p:sp>
        <p:nvSpPr>
          <p:cNvPr id="8195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196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819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1 CuadroTexto"/>
          <p:cNvSpPr txBox="1">
            <a:spLocks noChangeArrowheads="1"/>
          </p:cNvSpPr>
          <p:nvPr/>
        </p:nvSpPr>
        <p:spPr bwMode="auto">
          <a:xfrm>
            <a:off x="1259632" y="1412776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0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2123728" y="980728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539552" y="1916832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39552" y="2636912"/>
            <a:ext cx="704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Importar como módulo File &gt; Estructure (F4). (</a:t>
            </a:r>
            <a:r>
              <a:rPr lang="es-ES" dirty="0" err="1" smtClean="0"/>
              <a:t>Android</a:t>
            </a:r>
            <a:r>
              <a:rPr lang="es-ES" dirty="0" smtClean="0"/>
              <a:t> Studio 0.1.2)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45" y="3573016"/>
            <a:ext cx="9167846" cy="3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764704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179512" y="1196752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251520" y="256490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Crear </a:t>
            </a:r>
            <a:r>
              <a:rPr lang="es-ES" dirty="0" err="1" smtClean="0"/>
              <a:t>build.gradle</a:t>
            </a:r>
            <a:r>
              <a:rPr lang="es-ES" dirty="0" smtClean="0"/>
              <a:t> para la biblioteca.</a:t>
            </a:r>
            <a:endParaRPr lang="es-ES" dirty="0"/>
          </a:p>
        </p:txBody>
      </p:sp>
      <p:pic>
        <p:nvPicPr>
          <p:cNvPr id="3" name="Imagen 2" descr="Captura de pantalla 2013-05-29 a la(s) 16.3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4648"/>
            <a:ext cx="5292080" cy="68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9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251520" y="1340768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07504" y="213285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Modificar </a:t>
            </a:r>
            <a:r>
              <a:rPr lang="es-ES" dirty="0" err="1" smtClean="0"/>
              <a:t>build.gradle</a:t>
            </a:r>
            <a:r>
              <a:rPr lang="es-ES" dirty="0" smtClean="0"/>
              <a:t> para añadir la dependencia.</a:t>
            </a:r>
          </a:p>
        </p:txBody>
      </p:sp>
      <p:pic>
        <p:nvPicPr>
          <p:cNvPr id="3" name="Imagen 2" descr="Captura de pantalla 2013-05-30 a la(s) 10.00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67" y="1484784"/>
            <a:ext cx="6146633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2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552" y="764704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539552" y="1340768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39552" y="1988840"/>
            <a:ext cx="6073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Añadir biblioteca en </a:t>
            </a:r>
            <a:r>
              <a:rPr lang="es-ES" dirty="0" err="1" smtClean="0"/>
              <a:t>Settings.gradle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Limpiar </a:t>
            </a:r>
            <a:r>
              <a:rPr lang="es-ES" dirty="0" err="1" smtClean="0"/>
              <a:t>gradle</a:t>
            </a:r>
            <a:r>
              <a:rPr lang="es-ES" dirty="0" smtClean="0"/>
              <a:t> y reiniciar IDE ?¿?¿ (</a:t>
            </a:r>
            <a:r>
              <a:rPr lang="es-ES" dirty="0" err="1" smtClean="0"/>
              <a:t>Android</a:t>
            </a:r>
            <a:r>
              <a:rPr lang="es-ES" dirty="0" smtClean="0"/>
              <a:t> Studio 0.1.2)</a:t>
            </a:r>
            <a:endParaRPr lang="es-ES" dirty="0"/>
          </a:p>
        </p:txBody>
      </p:sp>
      <p:pic>
        <p:nvPicPr>
          <p:cNvPr id="3" name="Imagen 2" descr="Captura de pantalla 2013-05-29 a la(s) 16.3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68960"/>
            <a:ext cx="8255000" cy="660400"/>
          </a:xfrm>
          <a:prstGeom prst="rect">
            <a:avLst/>
          </a:prstGeom>
        </p:spPr>
      </p:pic>
      <p:pic>
        <p:nvPicPr>
          <p:cNvPr id="4" name="Imagen 3" descr="Captura de pantalla 2013-05-29 a la(s) 16.32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8" y="4051300"/>
            <a:ext cx="7340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1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11"/>
          <p:cNvSpPr>
            <a:spLocks noGrp="1" noChangeArrowheads="1"/>
          </p:cNvSpPr>
          <p:nvPr>
            <p:ph type="title"/>
          </p:nvPr>
        </p:nvSpPr>
        <p:spPr>
          <a:xfrm>
            <a:off x="971600" y="836712"/>
            <a:ext cx="3743325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50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150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2 CuadroTexto"/>
          <p:cNvSpPr txBox="1">
            <a:spLocks noChangeArrowheads="1"/>
          </p:cNvSpPr>
          <p:nvPr/>
        </p:nvSpPr>
        <p:spPr bwMode="auto">
          <a:xfrm>
            <a:off x="179512" y="1484784"/>
            <a:ext cx="655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Referenciar una </a:t>
            </a:r>
            <a:r>
              <a:rPr lang="es-ES" sz="1200" b="1" dirty="0" smtClean="0"/>
              <a:t>Biblioteca.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79512" y="2276872"/>
            <a:ext cx="6073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Añadir biblioteca en </a:t>
            </a:r>
            <a:r>
              <a:rPr lang="es-ES" dirty="0" err="1" smtClean="0"/>
              <a:t>Settings.gradle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Limpiar </a:t>
            </a:r>
            <a:r>
              <a:rPr lang="es-ES" dirty="0" err="1" smtClean="0"/>
              <a:t>gradle</a:t>
            </a:r>
            <a:r>
              <a:rPr lang="es-ES" dirty="0" smtClean="0"/>
              <a:t> y reiniciar IDE ?¿?¿ (</a:t>
            </a:r>
            <a:r>
              <a:rPr lang="es-ES" dirty="0" err="1" smtClean="0"/>
              <a:t>Android</a:t>
            </a:r>
            <a:r>
              <a:rPr lang="es-ES" dirty="0" smtClean="0"/>
              <a:t> Studio 0.1.3)</a:t>
            </a:r>
            <a:endParaRPr lang="es-ES" dirty="0"/>
          </a:p>
        </p:txBody>
      </p:sp>
      <p:pic>
        <p:nvPicPr>
          <p:cNvPr id="5" name="Imagen 4" descr="Captura de pantalla 2013-06-07 a la(s) 13.15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5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9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552" y="908720"/>
            <a:ext cx="3703118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3556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355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971600" y="1844824"/>
            <a:ext cx="6553200" cy="3416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200" b="1" dirty="0"/>
              <a:t>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No genera </a:t>
            </a:r>
            <a:r>
              <a:rPr lang="es-ES" sz="1200" dirty="0" smtClean="0"/>
              <a:t>APK</a:t>
            </a:r>
            <a:endParaRPr lang="es-ES" sz="1200" dirty="0"/>
          </a:p>
          <a:p>
            <a:pPr>
              <a:defRPr/>
            </a:pPr>
            <a:r>
              <a:rPr lang="es-ES" sz="1200" b="1" dirty="0"/>
              <a:t>Estructura.</a:t>
            </a:r>
          </a:p>
          <a:p>
            <a:pPr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La misma que un proyecto Android</a:t>
            </a:r>
          </a:p>
          <a:p>
            <a:pPr lvl="1">
              <a:defRPr/>
            </a:pPr>
            <a:endParaRPr lang="es-ES" sz="1200" dirty="0"/>
          </a:p>
          <a:p>
            <a:pPr>
              <a:defRPr/>
            </a:pPr>
            <a:r>
              <a:rPr lang="es-ES" sz="1200" b="1" dirty="0"/>
              <a:t>Consideraciones.</a:t>
            </a:r>
          </a:p>
          <a:p>
            <a:pPr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Está basado en </a:t>
            </a:r>
            <a:r>
              <a:rPr lang="es-ES" sz="1200" dirty="0" err="1" smtClean="0"/>
              <a:t>Junit</a:t>
            </a:r>
            <a:endParaRPr lang="es-ES" sz="1200" dirty="0" smtClean="0"/>
          </a:p>
          <a:p>
            <a:pPr marL="628650" lvl="1" indent="-171450">
              <a:buFont typeface="Arial" pitchFamily="34" charset="0"/>
              <a:buChar char="•"/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Proporciona clases de test especificas como </a:t>
            </a:r>
            <a:r>
              <a:rPr lang="es-ES" sz="1200" dirty="0" err="1" smtClean="0"/>
              <a:t>AndroidTestCase</a:t>
            </a:r>
            <a:endParaRPr lang="es-ES" sz="1200" dirty="0" smtClean="0"/>
          </a:p>
          <a:p>
            <a:pPr marL="628650" lvl="1" indent="-171450">
              <a:buFont typeface="Arial" pitchFamily="34" charset="0"/>
              <a:buChar char="•"/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Genera su propio espacio de nombres, basado en el de la aplicación que se quiere testear</a:t>
            </a:r>
            <a:r>
              <a:rPr lang="es-ES" sz="1200" dirty="0" smtClean="0"/>
              <a:t>.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endParaRPr lang="es-ES" sz="1200" dirty="0"/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s-ES" sz="1200" dirty="0"/>
              <a:t>El SDK trae la herramienta «</a:t>
            </a:r>
            <a:r>
              <a:rPr lang="es-ES" sz="1200" dirty="0" err="1"/>
              <a:t>monkeyrunner</a:t>
            </a:r>
            <a:r>
              <a:rPr lang="es-ES" sz="1200" dirty="0"/>
              <a:t>» para realizar los test de la GUI</a:t>
            </a:r>
          </a:p>
          <a:p>
            <a:pPr lvl="2">
              <a:defRPr/>
            </a:pPr>
            <a:endParaRPr lang="es-ES" sz="12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11"/>
          <p:cNvSpPr>
            <a:spLocks noGrp="1" noChangeArrowheads="1"/>
          </p:cNvSpPr>
          <p:nvPr>
            <p:ph type="title"/>
          </p:nvPr>
        </p:nvSpPr>
        <p:spPr>
          <a:xfrm>
            <a:off x="467544" y="620688"/>
            <a:ext cx="352784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58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458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124575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2 CuadroTexto"/>
          <p:cNvSpPr txBox="1">
            <a:spLocks noChangeArrowheads="1"/>
          </p:cNvSpPr>
          <p:nvPr/>
        </p:nvSpPr>
        <p:spPr bwMode="auto">
          <a:xfrm>
            <a:off x="1115616" y="1700808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Proyecto </a:t>
            </a:r>
            <a:r>
              <a:rPr lang="es-ES" sz="1200" b="1" dirty="0" smtClean="0"/>
              <a:t>para Test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10207"/>
            <a:ext cx="4801740" cy="524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1"/>
          <p:cNvSpPr>
            <a:spLocks noGrp="1" noChangeArrowheads="1"/>
          </p:cNvSpPr>
          <p:nvPr>
            <p:ph type="title"/>
          </p:nvPr>
        </p:nvSpPr>
        <p:spPr>
          <a:xfrm>
            <a:off x="755576" y="764704"/>
            <a:ext cx="3455839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560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560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2 CuadroTexto"/>
          <p:cNvSpPr txBox="1">
            <a:spLocks noChangeArrowheads="1"/>
          </p:cNvSpPr>
          <p:nvPr/>
        </p:nvSpPr>
        <p:spPr bwMode="auto">
          <a:xfrm>
            <a:off x="179512" y="2348880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 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pic>
        <p:nvPicPr>
          <p:cNvPr id="25608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468137"/>
            <a:ext cx="6516216" cy="538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971600" y="1124744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323528" y="1916832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 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pic>
        <p:nvPicPr>
          <p:cNvPr id="26632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06" y="3284984"/>
            <a:ext cx="9107194" cy="34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899592" y="1268760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611560" y="1844824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 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30 a la(s) 10.56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8530362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0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2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922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1 CuadroTexto"/>
          <p:cNvSpPr txBox="1">
            <a:spLocks noChangeArrowheads="1"/>
          </p:cNvSpPr>
          <p:nvPr/>
        </p:nvSpPr>
        <p:spPr bwMode="auto">
          <a:xfrm>
            <a:off x="1043608" y="1412776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sp>
        <p:nvSpPr>
          <p:cNvPr id="9223" name="2 CuadroTexto"/>
          <p:cNvSpPr txBox="1">
            <a:spLocks noChangeArrowheads="1"/>
          </p:cNvSpPr>
          <p:nvPr/>
        </p:nvSpPr>
        <p:spPr bwMode="auto">
          <a:xfrm>
            <a:off x="1403648" y="2132856"/>
            <a:ext cx="65532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628650" indent="-1714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Entorno de Ejecución</a:t>
            </a:r>
          </a:p>
          <a:p>
            <a:pPr eaLnBrk="1" hangingPunct="1"/>
            <a:endParaRPr lang="es-ES" dirty="0"/>
          </a:p>
          <a:p>
            <a:pPr lvl="1" eaLnBrk="1" hangingPunct="1">
              <a:buFont typeface="Arial" pitchFamily="34" charset="0"/>
              <a:buChar char="•"/>
            </a:pPr>
            <a:r>
              <a:rPr lang="es-ES" sz="1200" dirty="0"/>
              <a:t>Android incluye un conjunto de bibliotecas que proporcionan la mayor parte de la funcionalidad disponible en las bibliotecas del núcleo del lenguaje de programación Java</a:t>
            </a:r>
            <a:r>
              <a:rPr lang="es-ES" sz="1200" dirty="0" smtClean="0"/>
              <a:t>.</a:t>
            </a:r>
          </a:p>
          <a:p>
            <a:pPr lvl="1" eaLnBrk="1" hangingPunct="1">
              <a:buFont typeface="Arial" pitchFamily="34" charset="0"/>
              <a:buChar char="•"/>
            </a:pPr>
            <a:endParaRPr lang="es-ES" sz="12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es-ES" sz="1200" dirty="0" smtClean="0"/>
              <a:t>Cada</a:t>
            </a:r>
            <a:r>
              <a:rPr lang="es-ES" sz="1200" dirty="0"/>
              <a:t> aplicación Android se ejecuta en su propio proceso, con su propia instancia de la máquina virtual </a:t>
            </a:r>
            <a:r>
              <a:rPr lang="es-ES" sz="1200" dirty="0" err="1"/>
              <a:t>Dalvik</a:t>
            </a:r>
            <a:r>
              <a:rPr lang="es-ES" sz="1200" dirty="0"/>
              <a:t>. </a:t>
            </a:r>
            <a:r>
              <a:rPr lang="es-ES" sz="1200" dirty="0" err="1"/>
              <a:t>Dalvik</a:t>
            </a:r>
            <a:r>
              <a:rPr lang="es-ES" sz="1200" dirty="0"/>
              <a:t> ha sido escrito para que un dispositivo pueda ejecutar múltiples máquinas virtuales de manera eficiente. </a:t>
            </a:r>
          </a:p>
          <a:p>
            <a:pPr lvl="1" eaLnBrk="1" hangingPunct="1">
              <a:buFont typeface="Arial" charset="0"/>
              <a:buChar char="•"/>
            </a:pPr>
            <a:endParaRPr lang="es-ES" sz="1200" dirty="0"/>
          </a:p>
          <a:p>
            <a:pPr lvl="1" eaLnBrk="1" hangingPunct="1">
              <a:buFont typeface="Arial" charset="0"/>
              <a:buChar char="•"/>
            </a:pPr>
            <a:r>
              <a:rPr lang="es-ES" sz="1200" dirty="0"/>
              <a:t>La máquina virtual </a:t>
            </a:r>
            <a:r>
              <a:rPr lang="es-ES" sz="1200" dirty="0" err="1"/>
              <a:t>Dalvik</a:t>
            </a:r>
            <a:r>
              <a:rPr lang="es-ES" sz="1200" dirty="0"/>
              <a:t> ejecuta archivos ejecutables en f</a:t>
            </a:r>
            <a:r>
              <a:rPr lang="es-ES" sz="1200" dirty="0" smtClean="0"/>
              <a:t>ormato </a:t>
            </a:r>
            <a:r>
              <a:rPr lang="es-ES" sz="1200" dirty="0" err="1"/>
              <a:t>dex</a:t>
            </a:r>
            <a:r>
              <a:rPr lang="es-ES" sz="1200" dirty="0"/>
              <a:t>, este formato está optimizado para </a:t>
            </a:r>
            <a:r>
              <a:rPr lang="es-ES" sz="1200" dirty="0" smtClean="0"/>
              <a:t>un consumo </a:t>
            </a:r>
            <a:r>
              <a:rPr lang="es-ES" sz="1200" dirty="0"/>
              <a:t>de memoria </a:t>
            </a:r>
            <a:r>
              <a:rPr lang="es-ES" sz="1200" dirty="0" smtClean="0"/>
              <a:t>mínimo.</a:t>
            </a:r>
            <a:r>
              <a:rPr lang="es-ES" sz="1200" dirty="0"/>
              <a:t> </a:t>
            </a:r>
          </a:p>
          <a:p>
            <a:pPr lvl="1" eaLnBrk="1" hangingPunct="1">
              <a:buFont typeface="Arial" charset="0"/>
              <a:buChar char="•"/>
            </a:pPr>
            <a:endParaRPr lang="es-ES" sz="12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es-ES" sz="1200" dirty="0" smtClean="0"/>
              <a:t>LA</a:t>
            </a:r>
            <a:r>
              <a:rPr lang="es-ES" sz="1200" dirty="0"/>
              <a:t> VM </a:t>
            </a:r>
            <a:r>
              <a:rPr lang="es-ES" sz="1200" dirty="0" smtClean="0"/>
              <a:t>est</a:t>
            </a:r>
            <a:r>
              <a:rPr lang="es-ES" sz="1200" dirty="0" smtClean="0"/>
              <a:t>á</a:t>
            </a:r>
            <a:r>
              <a:rPr lang="es-ES" sz="1200" dirty="0"/>
              <a:t> </a:t>
            </a:r>
            <a:r>
              <a:rPr lang="es-ES" sz="1200" dirty="0" smtClean="0"/>
              <a:t>basada </a:t>
            </a:r>
            <a:r>
              <a:rPr lang="es-ES" sz="1200" dirty="0"/>
              <a:t>en registros, y </a:t>
            </a:r>
            <a:r>
              <a:rPr lang="es-ES" sz="1200" dirty="0" smtClean="0"/>
              <a:t>ejecuta</a:t>
            </a:r>
            <a:r>
              <a:rPr lang="es-ES" sz="1200" dirty="0"/>
              <a:t> clases compiladas por un compilador de lenguaje Java que se han convertido en formato </a:t>
            </a:r>
            <a:r>
              <a:rPr lang="es-ES" sz="1200" dirty="0" err="1"/>
              <a:t>dex</a:t>
            </a:r>
            <a:r>
              <a:rPr lang="es-ES" sz="1200" dirty="0"/>
              <a:t>. El compilador «DX» va incluido en el «SDK».</a:t>
            </a:r>
            <a:br>
              <a:rPr lang="es-ES" sz="1200" dirty="0"/>
            </a:br>
            <a:endParaRPr lang="es-ES" sz="12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es-ES" sz="1200" dirty="0" smtClean="0"/>
              <a:t>La</a:t>
            </a:r>
            <a:r>
              <a:rPr lang="es-ES" sz="1200" dirty="0"/>
              <a:t> máquina virtual </a:t>
            </a:r>
            <a:r>
              <a:rPr lang="es-ES" sz="1200" dirty="0" err="1"/>
              <a:t>Dalvik</a:t>
            </a:r>
            <a:r>
              <a:rPr lang="es-ES" sz="1200" dirty="0"/>
              <a:t> se basa en el </a:t>
            </a:r>
            <a:r>
              <a:rPr lang="es-ES" sz="1200" dirty="0" err="1"/>
              <a:t>kernel</a:t>
            </a:r>
            <a:r>
              <a:rPr lang="es-ES" sz="1200" dirty="0"/>
              <a:t> de Linux.</a:t>
            </a:r>
          </a:p>
          <a:p>
            <a:pPr eaLnBrk="1" hangingPunct="1"/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24285" y="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1547664" y="692696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467544" y="1340768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 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01493"/>
            <a:ext cx="8568952" cy="50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899592" y="980728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251520" y="1916832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/>
              <a:t>Crear un proyecto de </a:t>
            </a:r>
            <a:r>
              <a:rPr lang="es-ES" sz="1200" b="1" dirty="0" err="1"/>
              <a:t>Testing</a:t>
            </a:r>
            <a:endParaRPr lang="es-ES" sz="1200" b="1" dirty="0"/>
          </a:p>
          <a:p>
            <a:pPr eaLnBrk="1" hangingPunct="1"/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80928"/>
            <a:ext cx="6336704" cy="31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395536" y="1052736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323528" y="1772816"/>
            <a:ext cx="6553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200" b="1" dirty="0" err="1" smtClean="0"/>
              <a:t>Android</a:t>
            </a:r>
            <a:r>
              <a:rPr lang="es-ES" sz="1200" b="1" dirty="0" smtClean="0"/>
              <a:t>-Studio.</a:t>
            </a:r>
            <a:endParaRPr lang="es-ES" sz="1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28800"/>
            <a:ext cx="3041266" cy="31339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23528" y="2924944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Crear el directorio </a:t>
            </a:r>
            <a:r>
              <a:rPr lang="es-ES" dirty="0" err="1" smtClean="0"/>
              <a:t>instrumentTest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Crear el </a:t>
            </a:r>
            <a:r>
              <a:rPr lang="es-ES" dirty="0" err="1" smtClean="0"/>
              <a:t>AndroidTestCase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Crear Test</a:t>
            </a:r>
          </a:p>
          <a:p>
            <a:endParaRPr lang="es-ES" dirty="0"/>
          </a:p>
          <a:p>
            <a:r>
              <a:rPr lang="es-ES" dirty="0" smtClean="0"/>
              <a:t>Ejecutar Test</a:t>
            </a:r>
            <a:endParaRPr lang="es-ES" dirty="0"/>
          </a:p>
        </p:txBody>
      </p:sp>
      <p:pic>
        <p:nvPicPr>
          <p:cNvPr id="4" name="Imagen 3" descr="Captura de pantalla 2013-05-30 a la(s) 14.11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" y="5270500"/>
            <a:ext cx="9042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1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827584" y="764704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395536" y="1556792"/>
            <a:ext cx="655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600" b="1" dirty="0" err="1" smtClean="0"/>
              <a:t>Android</a:t>
            </a:r>
            <a:r>
              <a:rPr lang="es-ES" sz="1600" b="1" dirty="0" smtClean="0"/>
              <a:t>-Studio.</a:t>
            </a:r>
            <a:endParaRPr lang="es-ES" sz="1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79512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5536" y="2420888"/>
            <a:ext cx="140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Resultados.</a:t>
            </a:r>
            <a:endParaRPr lang="es-ES" dirty="0"/>
          </a:p>
        </p:txBody>
      </p:sp>
      <p:pic>
        <p:nvPicPr>
          <p:cNvPr id="6" name="Imagen 5" descr="Captura de pantalla 2013-05-30 a la(s) 14.11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01" y="1484784"/>
            <a:ext cx="6982099" cy="53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908720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2 CuadroTexto"/>
          <p:cNvSpPr txBox="1">
            <a:spLocks noChangeArrowheads="1"/>
          </p:cNvSpPr>
          <p:nvPr/>
        </p:nvSpPr>
        <p:spPr bwMode="auto">
          <a:xfrm>
            <a:off x="899592" y="1628800"/>
            <a:ext cx="655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600" b="1" dirty="0" err="1" smtClean="0"/>
              <a:t>Android</a:t>
            </a:r>
            <a:r>
              <a:rPr lang="es-ES" sz="1600" b="1" dirty="0" smtClean="0"/>
              <a:t>-Studio.</a:t>
            </a:r>
            <a:endParaRPr lang="es-ES" sz="16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483768" y="2708920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Xavier </a:t>
            </a:r>
            <a:r>
              <a:rPr lang="es-ES" dirty="0" err="1" smtClean="0"/>
              <a:t>Ducrohet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r>
              <a:rPr lang="pl-PL" dirty="0"/>
              <a:t>http://</a:t>
            </a:r>
            <a:r>
              <a:rPr lang="pl-PL" dirty="0" err="1"/>
              <a:t>www.youtube.com</a:t>
            </a:r>
            <a:r>
              <a:rPr lang="pl-PL" dirty="0"/>
              <a:t>/</a:t>
            </a:r>
            <a:r>
              <a:rPr lang="pl-PL" dirty="0" err="1"/>
              <a:t>watch?v</a:t>
            </a:r>
            <a:r>
              <a:rPr lang="pl-PL" dirty="0"/>
              <a:t>=LCJAgPkpmR0&amp;list=PLWz5rJ2EKKc9WGUwq2gQ-coU3fSyexgOx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 descr="Captura de pantalla 2013-05-30 a la(s) 16.0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9144000" cy="12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1187624" y="1052736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43608" y="1916832"/>
            <a:ext cx="6552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Automatizar pruebas sobre la UI de una aplicación en un dispositivo.</a:t>
            </a:r>
          </a:p>
          <a:p>
            <a:endParaRPr lang="es-ES_tradnl" dirty="0"/>
          </a:p>
          <a:p>
            <a:r>
              <a:rPr lang="es-ES_tradnl" dirty="0" smtClean="0"/>
              <a:t>Ahorrar tiempo de ejecutar de forma manual.</a:t>
            </a:r>
          </a:p>
          <a:p>
            <a:endParaRPr lang="es-ES_tradnl" dirty="0"/>
          </a:p>
          <a:p>
            <a:r>
              <a:rPr lang="es-ES_tradnl" dirty="0" smtClean="0"/>
              <a:t>Elimina el error humano.</a:t>
            </a:r>
          </a:p>
          <a:p>
            <a:endParaRPr lang="es-ES_tradnl" dirty="0"/>
          </a:p>
          <a:p>
            <a:r>
              <a:rPr lang="es-ES_tradnl" dirty="0" smtClean="0"/>
              <a:t>Es un API Java simular la interactuación entre la aplicación y un usuario real.</a:t>
            </a:r>
          </a:p>
          <a:p>
            <a:endParaRPr lang="es-ES_tradnl" dirty="0"/>
          </a:p>
          <a:p>
            <a:r>
              <a:rPr lang="es-ES_tradnl" dirty="0" smtClean="0"/>
              <a:t>Solo disponible para SDK &gt;= 16 y ADT &gt;= 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68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2123728" y="908720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99592" y="1844824"/>
            <a:ext cx="763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</a:t>
            </a:r>
          </a:p>
          <a:p>
            <a:endParaRPr lang="es-ES_tradnl" dirty="0"/>
          </a:p>
          <a:p>
            <a:r>
              <a:rPr lang="es-ES_tradnl" dirty="0" smtClean="0"/>
              <a:t>Instalar la aplicación a testar en el dispositivo.</a:t>
            </a:r>
          </a:p>
          <a:p>
            <a:endParaRPr lang="es-ES_tradnl" dirty="0"/>
          </a:p>
          <a:p>
            <a:r>
              <a:rPr lang="es-ES_tradnl" dirty="0" smtClean="0"/>
              <a:t>Simular las acciones del usuario. (API Java)</a:t>
            </a:r>
          </a:p>
          <a:p>
            <a:endParaRPr lang="es-ES_tradnl" dirty="0" smtClean="0"/>
          </a:p>
          <a:p>
            <a:r>
              <a:rPr lang="es-ES_tradnl" dirty="0" smtClean="0"/>
              <a:t>Compilar Test en un JAR.</a:t>
            </a:r>
          </a:p>
          <a:p>
            <a:endParaRPr lang="es-ES_tradnl" dirty="0"/>
          </a:p>
          <a:p>
            <a:r>
              <a:rPr lang="es-ES_tradnl" dirty="0" smtClean="0"/>
              <a:t>Ejecutar test</a:t>
            </a:r>
          </a:p>
          <a:p>
            <a:endParaRPr lang="es-ES_tradnl" dirty="0"/>
          </a:p>
          <a:p>
            <a:r>
              <a:rPr lang="es-ES_tradnl" dirty="0" smtClean="0"/>
              <a:t>Comprobar salida del test, podemos </a:t>
            </a:r>
            <a:r>
              <a:rPr lang="es-ES_tradnl" dirty="0" err="1" smtClean="0"/>
              <a:t>redireccionar</a:t>
            </a:r>
            <a:r>
              <a:rPr lang="es-ES_tradnl" dirty="0" smtClean="0"/>
              <a:t> su salida a un fichero de </a:t>
            </a:r>
            <a:r>
              <a:rPr lang="es-ES_tradnl" dirty="0" err="1" smtClean="0"/>
              <a:t>logs</a:t>
            </a:r>
            <a:r>
              <a:rPr lang="es-ES_tradnl" dirty="0" smtClean="0"/>
              <a:t>.</a:t>
            </a:r>
            <a:endParaRPr lang="es-ES_tradnl" dirty="0"/>
          </a:p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6188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1979712" y="908720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67544" y="1772816"/>
            <a:ext cx="7488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dirty="0" smtClean="0"/>
              <a:t>. Proceso para crear un test</a:t>
            </a:r>
          </a:p>
          <a:p>
            <a:endParaRPr lang="es-ES_tradnl" dirty="0"/>
          </a:p>
          <a:p>
            <a:r>
              <a:rPr lang="es-ES_tradnl" dirty="0" smtClean="0"/>
              <a:t>Analizar la UI de nuestra aplicación. </a:t>
            </a:r>
            <a:r>
              <a:rPr lang="es-ES" dirty="0" smtClean="0"/>
              <a:t>U</a:t>
            </a:r>
            <a:r>
              <a:rPr lang="es-ES_tradnl" dirty="0" err="1" smtClean="0"/>
              <a:t>iatumatorviewer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C</a:t>
            </a:r>
            <a:r>
              <a:rPr lang="es-ES" dirty="0" smtClean="0"/>
              <a:t>a</a:t>
            </a:r>
            <a:r>
              <a:rPr lang="es-ES_tradnl" dirty="0" err="1" smtClean="0"/>
              <a:t>rgar</a:t>
            </a:r>
            <a:r>
              <a:rPr lang="es-ES_tradnl" dirty="0" smtClean="0"/>
              <a:t> </a:t>
            </a:r>
            <a:r>
              <a:rPr lang="es-ES_tradnl" dirty="0" err="1" smtClean="0"/>
              <a:t>apk</a:t>
            </a:r>
            <a:r>
              <a:rPr lang="es-ES_tradnl" dirty="0" smtClean="0"/>
              <a:t> en el dispositivo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Conectar dispositivo al ADB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Ejecutar </a:t>
            </a:r>
            <a:r>
              <a:rPr lang="es-ES_tradnl" dirty="0" err="1" smtClean="0"/>
              <a:t>uiatomatorviewer</a:t>
            </a:r>
            <a:endParaRPr lang="es-ES_tradnl" dirty="0" smtClean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Anotar los elementos </a:t>
            </a:r>
            <a:r>
              <a:rPr lang="es-ES_tradnl" dirty="0" err="1" smtClean="0"/>
              <a:t>graficos</a:t>
            </a:r>
            <a:r>
              <a:rPr lang="es-ES_tradnl" dirty="0" smtClean="0"/>
              <a:t> que queremos utilizar.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Asegurar que la aplicación es accesible</a:t>
            </a:r>
          </a:p>
          <a:p>
            <a:pPr marL="1200150" lvl="2" indent="-285750">
              <a:buFont typeface="Arial"/>
              <a:buChar char="•"/>
            </a:pPr>
            <a:r>
              <a:rPr lang="es-ES_tradnl" dirty="0" err="1" smtClean="0"/>
              <a:t>contentDescription</a:t>
            </a:r>
            <a:endParaRPr lang="es-ES_tradnl" dirty="0" smtClean="0"/>
          </a:p>
          <a:p>
            <a:pPr marL="1200150" lvl="2" indent="-285750">
              <a:buFont typeface="Arial"/>
              <a:buChar char="•"/>
            </a:pPr>
            <a:r>
              <a:rPr lang="es-ES" dirty="0" smtClean="0"/>
              <a:t>H</a:t>
            </a:r>
            <a:r>
              <a:rPr lang="es-ES_tradnl" dirty="0" err="1" smtClean="0"/>
              <a:t>it</a:t>
            </a:r>
            <a:endParaRPr lang="es-ES_tradnl" dirty="0" smtClean="0"/>
          </a:p>
          <a:p>
            <a:pPr marL="1200150" lvl="2" indent="-285750">
              <a:buFont typeface="Arial"/>
              <a:buChar char="•"/>
            </a:pPr>
            <a:r>
              <a:rPr lang="es-ES_tradnl" dirty="0" err="1" smtClean="0"/>
              <a:t>text</a:t>
            </a:r>
            <a:endParaRPr lang="es-ES_tradnl" dirty="0"/>
          </a:p>
          <a:p>
            <a:endParaRPr lang="es-ES_tradnl" dirty="0" smtClean="0"/>
          </a:p>
        </p:txBody>
      </p:sp>
      <p:pic>
        <p:nvPicPr>
          <p:cNvPr id="3" name="Imagen 2" descr="Captura de pantalla 2013-05-30 a la(s) 16.3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301208"/>
            <a:ext cx="4355749" cy="9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1403648" y="764704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5536" y="1268760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 </a:t>
            </a:r>
            <a:r>
              <a:rPr lang="es-ES_tradnl" dirty="0" smtClean="0"/>
              <a:t>Proceso para crear un test</a:t>
            </a:r>
          </a:p>
          <a:p>
            <a:endParaRPr lang="es-ES_tradnl" dirty="0" smtClean="0"/>
          </a:p>
        </p:txBody>
      </p:sp>
      <p:pic>
        <p:nvPicPr>
          <p:cNvPr id="2" name="Imagen 1" descr="Captura de pantalla 2013-05-30 a la(s) 16.3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" y="2132856"/>
            <a:ext cx="9014361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539552" y="692696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23528" y="1484784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 </a:t>
            </a:r>
            <a:r>
              <a:rPr lang="es-ES_tradnl" dirty="0" smtClean="0"/>
              <a:t>Configurar el entorno de desarrollo.</a:t>
            </a:r>
          </a:p>
          <a:p>
            <a:endParaRPr lang="es-ES_tradnl" dirty="0"/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Crear un proyecto Java.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Añadir JUnit3</a:t>
            </a:r>
          </a:p>
          <a:p>
            <a:pPr marL="742950" lvl="1" indent="-285750">
              <a:buFont typeface="Arial"/>
              <a:buChar char="•"/>
            </a:pPr>
            <a:r>
              <a:rPr lang="es-ES_tradnl" dirty="0" smtClean="0"/>
              <a:t>Añadir </a:t>
            </a:r>
            <a:r>
              <a:rPr lang="es-ES_tradnl" dirty="0" err="1" smtClean="0"/>
              <a:t>uiautomator.jar</a:t>
            </a:r>
            <a:r>
              <a:rPr lang="es-ES_tradnl" dirty="0" smtClean="0"/>
              <a:t> y </a:t>
            </a:r>
            <a:r>
              <a:rPr lang="es-ES_tradnl" dirty="0" err="1" smtClean="0"/>
              <a:t>android.jar</a:t>
            </a:r>
            <a:r>
              <a:rPr lang="es-ES_tradnl" dirty="0" smtClean="0"/>
              <a:t>(&gt;=16)</a:t>
            </a:r>
          </a:p>
        </p:txBody>
      </p:sp>
      <p:pic>
        <p:nvPicPr>
          <p:cNvPr id="3" name="Imagen 2" descr="Captura de pantalla 2013-05-30 a la(s) 16.4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45024"/>
            <a:ext cx="3422189" cy="3039368"/>
          </a:xfrm>
          <a:prstGeom prst="rect">
            <a:avLst/>
          </a:prstGeom>
        </p:spPr>
      </p:pic>
      <p:pic>
        <p:nvPicPr>
          <p:cNvPr id="4" name="Imagen 3" descr="Captura de pantalla 2013-05-30 a la(s) 16.46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04" y="3467449"/>
            <a:ext cx="5413796" cy="3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79512" y="764704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1115616" y="1268760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/>
              <a:t>Arquitectura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979712" y="2204864"/>
            <a:ext cx="6553200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dirty="0" err="1"/>
              <a:t>Kernel</a:t>
            </a:r>
            <a:r>
              <a:rPr lang="es-ES" dirty="0"/>
              <a:t> de </a:t>
            </a:r>
            <a:r>
              <a:rPr lang="es-ES" dirty="0" smtClean="0"/>
              <a:t>Linux 2.6/3.0/3.3/3.4/¿3.8?</a:t>
            </a:r>
            <a:endParaRPr lang="es-ES" dirty="0"/>
          </a:p>
          <a:p>
            <a:pPr>
              <a:defRPr/>
            </a:pPr>
            <a:endParaRPr lang="es-ES" dirty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s-ES" sz="1200" dirty="0"/>
              <a:t>Android se basa en </a:t>
            </a:r>
            <a:r>
              <a:rPr lang="es-ES" sz="1200" dirty="0" smtClean="0"/>
              <a:t>el de </a:t>
            </a:r>
            <a:r>
              <a:rPr lang="es-ES" sz="1200" dirty="0"/>
              <a:t>Linux para el sistema de servicios básicos, tales como la seguridad, la gestión de memoria, gestión de procesos, pila de red, y el modelo del controlador. 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s-ES" sz="1200" dirty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s-ES" sz="1200" dirty="0"/>
              <a:t>El núcleo también actúa como una capa de abstracción entre el hardware y el resto de la pila de software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5047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504" y="134076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 </a:t>
            </a:r>
            <a:r>
              <a:rPr lang="es-ES_tradnl" dirty="0" smtClean="0"/>
              <a:t>Codificar Test.</a:t>
            </a:r>
          </a:p>
        </p:txBody>
      </p:sp>
      <p:pic>
        <p:nvPicPr>
          <p:cNvPr id="2" name="Imagen 1" descr="Captura de pantalla 2013-05-30 a la(s) 17.3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700808"/>
            <a:ext cx="639740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4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51520" y="119675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 </a:t>
            </a:r>
            <a:r>
              <a:rPr lang="es-ES_tradnl" dirty="0" smtClean="0"/>
              <a:t>Codificar Test.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628800"/>
            <a:ext cx="728546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611560" y="692696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67544" y="1412776"/>
            <a:ext cx="655272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UIAutomator</a:t>
            </a:r>
            <a:r>
              <a:rPr lang="es-ES_tradnl" b="1" dirty="0" smtClean="0"/>
              <a:t>. </a:t>
            </a:r>
            <a:r>
              <a:rPr lang="es-ES_tradnl" dirty="0" smtClean="0"/>
              <a:t>Compilar Test.</a:t>
            </a:r>
            <a:endParaRPr lang="es-ES_tradnl" dirty="0"/>
          </a:p>
          <a:p>
            <a:endParaRPr lang="es-ES_tradnl" dirty="0" smtClean="0"/>
          </a:p>
          <a:p>
            <a:pPr lvl="2"/>
            <a:r>
              <a:rPr lang="es-ES" sz="1400" dirty="0"/>
              <a:t>a</a:t>
            </a:r>
            <a:r>
              <a:rPr lang="es-ES_tradnl" sz="1400" dirty="0" err="1" smtClean="0"/>
              <a:t>ndroid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create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uitest-project</a:t>
            </a:r>
            <a:r>
              <a:rPr lang="es-ES_tradnl" sz="1400" dirty="0" smtClean="0"/>
              <a:t> </a:t>
            </a:r>
            <a:r>
              <a:rPr lang="es-ES" sz="1400" dirty="0" smtClean="0"/>
              <a:t>–</a:t>
            </a:r>
            <a:r>
              <a:rPr lang="es-ES_tradnl" sz="1400" dirty="0" smtClean="0"/>
              <a:t>n &lt;</a:t>
            </a:r>
            <a:r>
              <a:rPr lang="es-ES_tradnl" sz="1400" dirty="0" err="1" smtClean="0"/>
              <a:t>name</a:t>
            </a:r>
            <a:r>
              <a:rPr lang="es-ES_tradnl" sz="1400" dirty="0" smtClean="0"/>
              <a:t>&gt; -t X </a:t>
            </a:r>
            <a:r>
              <a:rPr lang="es-ES" sz="1400" dirty="0" smtClean="0"/>
              <a:t>–</a:t>
            </a:r>
            <a:r>
              <a:rPr lang="es-ES_tradnl" sz="1400" dirty="0" smtClean="0"/>
              <a:t>p &lt;</a:t>
            </a:r>
            <a:r>
              <a:rPr lang="es-ES_tradnl" sz="1400" dirty="0" err="1" smtClean="0"/>
              <a:t>path</a:t>
            </a:r>
            <a:r>
              <a:rPr lang="es-ES_tradnl" sz="1400" dirty="0" smtClean="0"/>
              <a:t>&gt;</a:t>
            </a:r>
          </a:p>
          <a:p>
            <a:pPr lvl="2"/>
            <a:endParaRPr lang="es-ES_tradnl" sz="1400" dirty="0"/>
          </a:p>
          <a:p>
            <a:pPr lvl="2"/>
            <a:r>
              <a:rPr lang="es-ES_tradnl" sz="1400" dirty="0" smtClean="0"/>
              <a:t>X =&gt; </a:t>
            </a:r>
            <a:r>
              <a:rPr lang="es-ES_tradnl" sz="1400" dirty="0" err="1" smtClean="0"/>
              <a:t>android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list</a:t>
            </a:r>
            <a:r>
              <a:rPr lang="es-ES_tradnl" sz="1400" dirty="0" smtClean="0"/>
              <a:t> targets</a:t>
            </a:r>
          </a:p>
          <a:p>
            <a:pPr lvl="2"/>
            <a:endParaRPr lang="es-ES_tradnl" sz="1400" dirty="0" smtClean="0"/>
          </a:p>
          <a:p>
            <a:pPr lvl="2"/>
            <a:r>
              <a:rPr lang="es-ES" sz="1400" dirty="0"/>
              <a:t>a</a:t>
            </a:r>
            <a:r>
              <a:rPr lang="es-ES_tradnl" sz="1400" dirty="0" err="1" smtClean="0"/>
              <a:t>nt</a:t>
            </a:r>
            <a:r>
              <a:rPr lang="es-ES_tradnl" sz="1400" dirty="0" smtClean="0"/>
              <a:t> </a:t>
            </a:r>
            <a:r>
              <a:rPr lang="es-ES_tradnl" sz="1400" dirty="0" err="1" smtClean="0"/>
              <a:t>build</a:t>
            </a:r>
            <a:endParaRPr lang="es-ES_tradnl" sz="1400" dirty="0"/>
          </a:p>
        </p:txBody>
      </p:sp>
      <p:pic>
        <p:nvPicPr>
          <p:cNvPr id="4" name="Imagen 3" descr="Captura de pantalla 2013-05-30 a la(s) 17.52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9040"/>
            <a:ext cx="6794500" cy="2451100"/>
          </a:xfrm>
          <a:prstGeom prst="rect">
            <a:avLst/>
          </a:prstGeom>
        </p:spPr>
      </p:pic>
      <p:pic>
        <p:nvPicPr>
          <p:cNvPr id="3" name="Imagen 2" descr="Captura de pantalla 2013-05-30 a la(s) 17.52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5" y="5013176"/>
            <a:ext cx="886366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1"/>
          <p:cNvSpPr>
            <a:spLocks noGrp="1" noChangeArrowheads="1"/>
          </p:cNvSpPr>
          <p:nvPr>
            <p:ph type="title"/>
          </p:nvPr>
        </p:nvSpPr>
        <p:spPr>
          <a:xfrm>
            <a:off x="971600" y="764704"/>
            <a:ext cx="3887887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Tipos de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6628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6629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67544" y="134076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UIAutomator</a:t>
            </a:r>
            <a:r>
              <a:rPr lang="es-ES_tradnl" dirty="0" smtClean="0"/>
              <a:t>. Ejecutar Test.</a:t>
            </a:r>
          </a:p>
        </p:txBody>
      </p:sp>
      <p:pic>
        <p:nvPicPr>
          <p:cNvPr id="2" name="Imagen 1" descr="Captura de pantalla 2013-05-30 a la(s) 17.5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8432800" cy="1320800"/>
          </a:xfrm>
          <a:prstGeom prst="rect">
            <a:avLst/>
          </a:prstGeom>
        </p:spPr>
      </p:pic>
      <p:pic>
        <p:nvPicPr>
          <p:cNvPr id="8" name="Imagen 7" descr="Captura de pantalla 2013-05-30 a la(s) 17.54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136"/>
            <a:ext cx="4254500" cy="1866900"/>
          </a:xfrm>
          <a:prstGeom prst="rect">
            <a:avLst/>
          </a:prstGeom>
        </p:spPr>
      </p:pic>
      <p:pic>
        <p:nvPicPr>
          <p:cNvPr id="10" name="Imagen 9" descr="Captura de pantalla 2013-05-30 a la(s) 17.54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25144"/>
            <a:ext cx="4394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1"/>
          <p:cNvSpPr>
            <a:spLocks noGrp="1" noChangeArrowheads="1"/>
          </p:cNvSpPr>
          <p:nvPr>
            <p:ph type="title"/>
          </p:nvPr>
        </p:nvSpPr>
        <p:spPr>
          <a:xfrm>
            <a:off x="1835696" y="980728"/>
            <a:ext cx="482461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Compilar y Ejecutar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7653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124575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2 CuadroTexto"/>
          <p:cNvSpPr txBox="1">
            <a:spLocks noChangeArrowheads="1"/>
          </p:cNvSpPr>
          <p:nvPr/>
        </p:nvSpPr>
        <p:spPr bwMode="auto">
          <a:xfrm>
            <a:off x="3851920" y="1916832"/>
            <a:ext cx="13623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600" b="1" dirty="0"/>
              <a:t>Procesos</a:t>
            </a:r>
          </a:p>
          <a:p>
            <a:pPr eaLnBrk="1" hangingPunct="1"/>
            <a:endParaRPr lang="es-ES" sz="1200" dirty="0"/>
          </a:p>
        </p:txBody>
      </p:sp>
      <p:pic>
        <p:nvPicPr>
          <p:cNvPr id="276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2" y="2852936"/>
            <a:ext cx="8753448" cy="230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980728"/>
            <a:ext cx="2592288" cy="269875"/>
          </a:xfrm>
        </p:spPr>
        <p:txBody>
          <a:bodyPr/>
          <a:lstStyle/>
          <a:p>
            <a:pPr eaLnBrk="1" hangingPunct="1"/>
            <a:r>
              <a:rPr lang="es-ES" sz="3200" dirty="0"/>
              <a:t>Compilar y Ejecutar.</a:t>
            </a:r>
          </a:p>
        </p:txBody>
      </p:sp>
      <p:sp>
        <p:nvSpPr>
          <p:cNvPr id="28676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867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0"/>
            <a:ext cx="4104456" cy="675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51520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1331640" y="836712"/>
            <a:ext cx="446457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55576" y="1628800"/>
            <a:ext cx="64807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ADB. </a:t>
            </a:r>
          </a:p>
          <a:p>
            <a:endParaRPr lang="es-ES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Sistema de comunicación entre un dispositivo/emulador y nuestro entorno de desarrollo</a:t>
            </a:r>
          </a:p>
          <a:p>
            <a:endParaRPr lang="es-ES" dirty="0" smtClean="0"/>
          </a:p>
          <a:p>
            <a:r>
              <a:rPr lang="es-ES" b="1" dirty="0" smtClean="0"/>
              <a:t>DDMS. </a:t>
            </a:r>
          </a:p>
          <a:p>
            <a:endParaRPr lang="es-ES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«</a:t>
            </a:r>
            <a:r>
              <a:rPr lang="es-ES" sz="1400" dirty="0" err="1" smtClean="0"/>
              <a:t>Dalvik</a:t>
            </a:r>
            <a:r>
              <a:rPr lang="es-ES" sz="1400" dirty="0" smtClean="0"/>
              <a:t> </a:t>
            </a:r>
            <a:r>
              <a:rPr lang="es-ES" sz="1400" dirty="0" err="1" smtClean="0"/>
              <a:t>Debug</a:t>
            </a:r>
            <a:r>
              <a:rPr lang="es-ES" sz="1400" dirty="0" smtClean="0"/>
              <a:t> Monitor Server», Interfaz gráfica para ADB</a:t>
            </a:r>
          </a:p>
          <a:p>
            <a:endParaRPr lang="es-ES" dirty="0" smtClean="0"/>
          </a:p>
          <a:p>
            <a:r>
              <a:rPr lang="es-ES" b="1" dirty="0" smtClean="0"/>
              <a:t>JDWP </a:t>
            </a:r>
            <a:r>
              <a:rPr lang="es-ES" b="1" dirty="0" err="1" smtClean="0"/>
              <a:t>debugger</a:t>
            </a:r>
            <a:r>
              <a:rPr lang="es-ES" b="1" dirty="0" smtClean="0"/>
              <a:t>. </a:t>
            </a:r>
          </a:p>
          <a:p>
            <a:endParaRPr lang="es-ES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La máquina virtual </a:t>
            </a:r>
            <a:r>
              <a:rPr lang="es-ES" sz="1400" dirty="0" err="1" smtClean="0"/>
              <a:t>Dalvik</a:t>
            </a:r>
            <a:r>
              <a:rPr lang="es-ES" sz="1400" dirty="0" smtClean="0"/>
              <a:t> soporta el protocolo JDWP que permite unir un depurador a una máquina virtual. El DDMS se encarga de gestionar este protocolo.</a:t>
            </a:r>
            <a:endParaRPr lang="es-ES" sz="1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611560" y="836712"/>
            <a:ext cx="4196457" cy="360834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6048672" cy="445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11483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467544" y="1052736"/>
            <a:ext cx="4392562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99592" y="2132856"/>
            <a:ext cx="648072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DDMS. </a:t>
            </a:r>
          </a:p>
          <a:p>
            <a:endParaRPr lang="es-E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Devices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el listado de dispositivos/emuladores conectados al ADB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Emulator</a:t>
            </a:r>
            <a:r>
              <a:rPr lang="es-ES" sz="1400" dirty="0" smtClean="0"/>
              <a:t> Control.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Permite ejecutar algunas funciones del emulador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LogCat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los mensajes del dispositivo en tiempo real.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Threads</a:t>
            </a:r>
            <a:endParaRPr lang="es-ES" sz="1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los hilos en ejecución dentro de la MV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Heap</a:t>
            </a:r>
            <a:endParaRPr lang="es-ES" sz="1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el uso de la pila de la MV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Allocation</a:t>
            </a:r>
            <a:r>
              <a:rPr lang="es-ES" sz="1400" dirty="0" smtClean="0"/>
              <a:t> </a:t>
            </a:r>
            <a:r>
              <a:rPr lang="es-ES" sz="1400" dirty="0" err="1" smtClean="0"/>
              <a:t>Tracker</a:t>
            </a:r>
            <a:endParaRPr lang="es-ES" sz="1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las direcciones de memoria de los objetos dentro de la MV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smtClean="0"/>
              <a:t>File Explorer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Permite explorar el sistema de ficheros del dispositivo conectado</a:t>
            </a:r>
            <a:endParaRPr lang="es-ES" sz="1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60010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755576" y="836712"/>
            <a:ext cx="4464570" cy="269875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5949280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624736" cy="516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5973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107504" y="620688"/>
            <a:ext cx="2663825" cy="269875"/>
          </a:xfrm>
        </p:spPr>
        <p:txBody>
          <a:bodyPr/>
          <a:lstStyle/>
          <a:p>
            <a:pPr algn="r" eaLnBrk="1" hangingPunct="1"/>
            <a:r>
              <a:rPr lang="es-ES" sz="3200" dirty="0" smtClean="0">
                <a:solidFill>
                  <a:schemeClr val="tx1"/>
                </a:solidFill>
                <a:latin typeface="Helvetica" pitchFamily="2" charset="0"/>
              </a:rPr>
              <a:t>Introducción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0244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10245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1 CuadroTexto"/>
          <p:cNvSpPr txBox="1">
            <a:spLocks noChangeArrowheads="1"/>
          </p:cNvSpPr>
          <p:nvPr/>
        </p:nvSpPr>
        <p:spPr bwMode="auto">
          <a:xfrm>
            <a:off x="3419872" y="836712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Versiones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0" y="446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pic>
        <p:nvPicPr>
          <p:cNvPr id="2" name="Imagen 1" descr="Captura de pantalla 2013-05-27 a la(s) 10.56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12653"/>
            <a:ext cx="7812360" cy="56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5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1187624" y="1412776"/>
            <a:ext cx="4284613" cy="379957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547664" y="2636912"/>
            <a:ext cx="64807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DEBUG. </a:t>
            </a:r>
          </a:p>
          <a:p>
            <a:endParaRPr lang="es-E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Debug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la aplicación que está siendo depurada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smtClean="0"/>
              <a:t>Variables.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Valor de las variables cargadas en memoria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LogCat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los mensajes del dispositivo en tiempo real.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sz="1400" dirty="0" err="1" smtClean="0"/>
              <a:t>Breakpoints</a:t>
            </a:r>
            <a:endParaRPr lang="es-ES" sz="14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sz="1400" dirty="0" smtClean="0"/>
              <a:t>Muestra los puntos de ruptura insertados en el código de la aplicación.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7504" y="188640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87109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323528" y="692696"/>
            <a:ext cx="4752602" cy="576858"/>
          </a:xfrm>
        </p:spPr>
        <p:txBody>
          <a:bodyPr/>
          <a:lstStyle/>
          <a:p>
            <a:pPr algn="r" eaLnBrk="1" hangingPunct="1"/>
            <a:r>
              <a:rPr lang="es-ES" sz="3200" dirty="0"/>
              <a:t>Depurar un </a:t>
            </a:r>
            <a:r>
              <a:rPr lang="es-ES" sz="3200" dirty="0" smtClean="0"/>
              <a:t>Proyecto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" y="2060848"/>
            <a:ext cx="9110695" cy="372127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418810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1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4716661" cy="485105"/>
          </a:xfrm>
        </p:spPr>
        <p:txBody>
          <a:bodyPr/>
          <a:lstStyle/>
          <a:p>
            <a:pPr algn="r" eaLnBrk="1" hangingPunct="1"/>
            <a:r>
              <a:rPr lang="es-ES" sz="3200" dirty="0"/>
              <a:t>Publicar una aplicación</a:t>
            </a:r>
            <a:endParaRPr lang="es-ES" sz="3200" b="1" dirty="0" smtClean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1 CuadroTexto"/>
          <p:cNvSpPr txBox="1">
            <a:spLocks noChangeArrowheads="1"/>
          </p:cNvSpPr>
          <p:nvPr/>
        </p:nvSpPr>
        <p:spPr bwMode="auto">
          <a:xfrm>
            <a:off x="4211638" y="1444625"/>
            <a:ext cx="3136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112474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Publicar una aplicación.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8" y="1700808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Versionar la aplicación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7391305" cy="839252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683568" y="450912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Firmar la aplicación</a:t>
            </a: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8064895" cy="2016224"/>
          </a:xfrm>
          <a:prstGeom prst="rect">
            <a:avLst/>
          </a:prstGeom>
        </p:spPr>
      </p:pic>
      <p:sp>
        <p:nvSpPr>
          <p:cNvPr id="12" name="11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67860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51520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Publicar una aplicación.</a:t>
            </a:r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323528" y="198884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Checklist</a:t>
            </a:r>
            <a:endParaRPr lang="es-ES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7632848" cy="4118856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107504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79512" y="620688"/>
            <a:ext cx="7571184" cy="850900"/>
          </a:xfrm>
        </p:spPr>
        <p:txBody>
          <a:bodyPr/>
          <a:lstStyle/>
          <a:p>
            <a:r>
              <a:rPr lang="es-ES" sz="3200" dirty="0"/>
              <a:t>Publicar una aplicación</a:t>
            </a:r>
            <a:r>
              <a:rPr lang="es-ES" sz="3200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643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0212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187624" y="1916832"/>
            <a:ext cx="5508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Instalar el entorno de trabajo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Configurar Eclipse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Configurar Android SDK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Añadir rutas al </a:t>
            </a:r>
            <a:r>
              <a:rPr lang="es-ES" dirty="0" err="1" smtClean="0"/>
              <a:t>path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smtClean="0"/>
              <a:t>Instalar </a:t>
            </a:r>
            <a:r>
              <a:rPr lang="es-ES" dirty="0" err="1" smtClean="0"/>
              <a:t>Plugin</a:t>
            </a:r>
            <a:r>
              <a:rPr lang="es-ES" dirty="0" smtClean="0"/>
              <a:t> ADT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Crear un proyecto de aplicación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Crear un proyecto de biblioteca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Añadir una clase de </a:t>
            </a:r>
            <a:r>
              <a:rPr lang="es-ES" dirty="0" err="1" smtClean="0"/>
              <a:t>testing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Crear varios AVD con distintas configuraciones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Configurar el </a:t>
            </a:r>
            <a:r>
              <a:rPr lang="es-ES" dirty="0" err="1" smtClean="0"/>
              <a:t>tablet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07504" y="620688"/>
            <a:ext cx="7571184" cy="850900"/>
          </a:xfrm>
        </p:spPr>
        <p:txBody>
          <a:bodyPr/>
          <a:lstStyle/>
          <a:p>
            <a:r>
              <a:rPr lang="es-ES" sz="3200" dirty="0" smtClean="0"/>
              <a:t>Ejercicios.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39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12"/>
          <p:cNvSpPr>
            <a:spLocks noChangeArrowheads="1"/>
          </p:cNvSpPr>
          <p:nvPr/>
        </p:nvSpPr>
        <p:spPr bwMode="auto">
          <a:xfrm>
            <a:off x="2700338" y="1125538"/>
            <a:ext cx="46482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endParaRPr lang="es-ES" sz="1700"/>
          </a:p>
        </p:txBody>
      </p:sp>
      <p:pic>
        <p:nvPicPr>
          <p:cNvPr id="29701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995988"/>
            <a:ext cx="649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55576" y="1700808"/>
            <a:ext cx="550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s-ES" dirty="0" smtClean="0"/>
              <a:t>Depurar el proyecto aplicación</a:t>
            </a:r>
          </a:p>
          <a:p>
            <a:pPr marL="342900" indent="-342900">
              <a:buFont typeface="+mj-lt"/>
              <a:buAutoNum type="arabicPeriod" startAt="7"/>
            </a:pPr>
            <a:endParaRPr lang="es-ES" dirty="0"/>
          </a:p>
          <a:p>
            <a:pPr marL="342900" indent="-342900">
              <a:buFont typeface="+mj-lt"/>
              <a:buAutoNum type="arabicPeriod" startAt="7"/>
            </a:pPr>
            <a:r>
              <a:rPr lang="es-ES" dirty="0" smtClean="0"/>
              <a:t>Configurar DDMS</a:t>
            </a:r>
          </a:p>
          <a:p>
            <a:pPr marL="342900" indent="-342900">
              <a:buFont typeface="+mj-lt"/>
              <a:buAutoNum type="arabicPeriod" startAt="7"/>
            </a:pPr>
            <a:endParaRPr lang="es-ES" dirty="0"/>
          </a:p>
          <a:p>
            <a:pPr marL="342900" indent="-342900">
              <a:buFont typeface="+mj-lt"/>
              <a:buAutoNum type="arabicPeriod" startAt="7"/>
            </a:pPr>
            <a:r>
              <a:rPr lang="es-ES" dirty="0" smtClean="0"/>
              <a:t>Crear APK firmado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79512" y="11663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Tema 1</a:t>
            </a:r>
            <a:endParaRPr lang="es-ES" sz="1000" dirty="0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472608" y="593725"/>
            <a:ext cx="7571184" cy="850900"/>
          </a:xfrm>
        </p:spPr>
        <p:txBody>
          <a:bodyPr/>
          <a:lstStyle/>
          <a:p>
            <a:r>
              <a:rPr lang="es-ES" sz="3200" dirty="0" smtClean="0"/>
              <a:t>Ejercicios.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643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2705</Words>
  <Application>Microsoft Macintosh PowerPoint</Application>
  <PresentationFormat>Presentación en pantalla (4:3)</PresentationFormat>
  <Paragraphs>668</Paragraphs>
  <Slides>95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96" baseType="lpstr">
      <vt:lpstr>Diseño predeterminado</vt:lpstr>
      <vt:lpstr>Presentación de PowerPoint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Entorno de desarrollo ECLIPSE</vt:lpstr>
      <vt:lpstr>Entorno de desarrollo</vt:lpstr>
      <vt:lpstr>Entorno de desarrollo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Entorno de desarrollo Android Studio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Tipos de Proyecto</vt:lpstr>
      <vt:lpstr>Compilar y Ejecutar</vt:lpstr>
      <vt:lpstr>Compilar y Ejecutar.</vt:lpstr>
      <vt:lpstr>Depurar un Proyecto</vt:lpstr>
      <vt:lpstr>Depurar un Proyecto</vt:lpstr>
      <vt:lpstr>Depurar un Proyecto</vt:lpstr>
      <vt:lpstr>Depurar un Proyecto</vt:lpstr>
      <vt:lpstr>Depurar un Proyecto</vt:lpstr>
      <vt:lpstr>Depurar un Proyecto</vt:lpstr>
      <vt:lpstr>Publicar una aplicación</vt:lpstr>
      <vt:lpstr>Publicar una aplicación.</vt:lpstr>
      <vt:lpstr>Ejercicios.</vt:lpstr>
      <vt:lpstr>Ejercicios.</vt:lpstr>
    </vt:vector>
  </TitlesOfParts>
  <Company>comunica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ivan garceran</dc:creator>
  <cp:lastModifiedBy>centic</cp:lastModifiedBy>
  <cp:revision>122</cp:revision>
  <dcterms:created xsi:type="dcterms:W3CDTF">2006-09-07T08:52:47Z</dcterms:created>
  <dcterms:modified xsi:type="dcterms:W3CDTF">2013-06-17T11:21:09Z</dcterms:modified>
</cp:coreProperties>
</file>